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83" r:id="rId2"/>
    <p:sldId id="361" r:id="rId3"/>
    <p:sldId id="394" r:id="rId4"/>
    <p:sldId id="405" r:id="rId5"/>
    <p:sldId id="426" r:id="rId6"/>
    <p:sldId id="425" r:id="rId7"/>
    <p:sldId id="427" r:id="rId8"/>
    <p:sldId id="395" r:id="rId9"/>
    <p:sldId id="283" r:id="rId10"/>
    <p:sldId id="421" r:id="rId11"/>
    <p:sldId id="422" r:id="rId12"/>
    <p:sldId id="331" r:id="rId13"/>
    <p:sldId id="408" r:id="rId14"/>
    <p:sldId id="410" r:id="rId15"/>
    <p:sldId id="411" r:id="rId16"/>
    <p:sldId id="430" r:id="rId17"/>
    <p:sldId id="431" r:id="rId18"/>
    <p:sldId id="432" r:id="rId19"/>
    <p:sldId id="433" r:id="rId20"/>
    <p:sldId id="412" r:id="rId21"/>
    <p:sldId id="413" r:id="rId22"/>
    <p:sldId id="436" r:id="rId23"/>
    <p:sldId id="437" r:id="rId24"/>
    <p:sldId id="438" r:id="rId25"/>
    <p:sldId id="415" r:id="rId26"/>
    <p:sldId id="414" r:id="rId27"/>
    <p:sldId id="341" r:id="rId28"/>
    <p:sldId id="416" r:id="rId29"/>
    <p:sldId id="418" r:id="rId30"/>
    <p:sldId id="419" r:id="rId31"/>
    <p:sldId id="420" r:id="rId32"/>
    <p:sldId id="403" r:id="rId33"/>
    <p:sldId id="428" r:id="rId34"/>
    <p:sldId id="404" r:id="rId35"/>
    <p:sldId id="400" r:id="rId36"/>
    <p:sldId id="402" r:id="rId37"/>
    <p:sldId id="397" r:id="rId38"/>
    <p:sldId id="398" r:id="rId39"/>
    <p:sldId id="379" r:id="rId40"/>
    <p:sldId id="388" r:id="rId41"/>
    <p:sldId id="439" r:id="rId42"/>
    <p:sldId id="442" r:id="rId43"/>
    <p:sldId id="389" r:id="rId44"/>
    <p:sldId id="390" r:id="rId45"/>
    <p:sldId id="443" r:id="rId46"/>
    <p:sldId id="440" r:id="rId47"/>
    <p:sldId id="441" r:id="rId48"/>
    <p:sldId id="391" r:id="rId49"/>
    <p:sldId id="392" r:id="rId50"/>
    <p:sldId id="393" r:id="rId51"/>
    <p:sldId id="407" r:id="rId52"/>
    <p:sldId id="423" r:id="rId53"/>
    <p:sldId id="424" r:id="rId54"/>
    <p:sldId id="329" r:id="rId55"/>
    <p:sldId id="384" r:id="rId56"/>
    <p:sldId id="385" r:id="rId57"/>
    <p:sldId id="386" r:id="rId58"/>
    <p:sldId id="406" r:id="rId59"/>
    <p:sldId id="444" r:id="rId60"/>
    <p:sldId id="417" r:id="rId61"/>
    <p:sldId id="380" r:id="rId62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BB928E10-A69C-42F6-8B07-A2FEAC067766}">
          <p14:sldIdLst>
            <p14:sldId id="383"/>
            <p14:sldId id="361"/>
            <p14:sldId id="394"/>
            <p14:sldId id="405"/>
          </p14:sldIdLst>
        </p14:section>
        <p14:section name="SLIDE STARTERS" id="{ACC24B29-0CC7-491A-A98A-CF7CBDBE501E}">
          <p14:sldIdLst>
            <p14:sldId id="426"/>
            <p14:sldId id="425"/>
            <p14:sldId id="427"/>
            <p14:sldId id="395"/>
            <p14:sldId id="283"/>
            <p14:sldId id="421"/>
            <p14:sldId id="422"/>
            <p14:sldId id="331"/>
            <p14:sldId id="408"/>
            <p14:sldId id="410"/>
            <p14:sldId id="411"/>
            <p14:sldId id="430"/>
            <p14:sldId id="431"/>
            <p14:sldId id="432"/>
            <p14:sldId id="433"/>
            <p14:sldId id="412"/>
            <p14:sldId id="413"/>
            <p14:sldId id="436"/>
            <p14:sldId id="437"/>
            <p14:sldId id="438"/>
            <p14:sldId id="415"/>
            <p14:sldId id="414"/>
            <p14:sldId id="341"/>
            <p14:sldId id="416"/>
            <p14:sldId id="418"/>
            <p14:sldId id="419"/>
            <p14:sldId id="420"/>
            <p14:sldId id="403"/>
            <p14:sldId id="428"/>
            <p14:sldId id="404"/>
            <p14:sldId id="400"/>
            <p14:sldId id="402"/>
            <p14:sldId id="397"/>
            <p14:sldId id="398"/>
            <p14:sldId id="379"/>
            <p14:sldId id="388"/>
            <p14:sldId id="439"/>
            <p14:sldId id="442"/>
            <p14:sldId id="389"/>
            <p14:sldId id="390"/>
            <p14:sldId id="443"/>
            <p14:sldId id="440"/>
            <p14:sldId id="441"/>
            <p14:sldId id="391"/>
            <p14:sldId id="392"/>
            <p14:sldId id="393"/>
            <p14:sldId id="407"/>
            <p14:sldId id="423"/>
            <p14:sldId id="424"/>
            <p14:sldId id="329"/>
            <p14:sldId id="384"/>
            <p14:sldId id="385"/>
            <p14:sldId id="386"/>
            <p14:sldId id="406"/>
            <p14:sldId id="444"/>
            <p14:sldId id="417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5924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58333" autoAdjust="0"/>
  </p:normalViewPr>
  <p:slideViewPr>
    <p:cSldViewPr snapToGrid="0">
      <p:cViewPr varScale="1">
        <p:scale>
          <a:sx n="131" d="100"/>
          <a:sy n="131" d="100"/>
        </p:scale>
        <p:origin x="103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66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73" d="100"/>
          <a:sy n="73" d="100"/>
        </p:scale>
        <p:origin x="583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86058845435534"/>
          <c:y val="4.24020464224516E-2"/>
          <c:w val="0.60747444048962373"/>
          <c:h val="0.73236215535763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надходження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24-4DE3-8A82-68102FA920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24-4DE3-8A82-68102FA9207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різниця з 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24-4DE3-8A82-68102FA92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914560"/>
        <c:axId val="86916096"/>
      </c:barChart>
      <c:catAx>
        <c:axId val="86914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916096"/>
        <c:crosses val="autoZero"/>
        <c:auto val="1"/>
        <c:lblAlgn val="ctr"/>
        <c:lblOffset val="100"/>
        <c:noMultiLvlLbl val="0"/>
      </c:catAx>
      <c:valAx>
        <c:axId val="8691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91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206743387845755E-2"/>
          <c:y val="0.82510295889486429"/>
          <c:w val="0.55960468652207274"/>
          <c:h val="5.4401058250009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this title animation slide with a new image simply 1) move the top semi-transparent shape</a:t>
            </a:r>
            <a:r>
              <a:rPr lang="en-US" baseline="0" dirty="0"/>
              <a:t> </a:t>
            </a:r>
            <a:r>
              <a:rPr lang="en-US" dirty="0"/>
              <a:t>to the side, 2) delete placeholder image,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3) click on the picture icon to add a new picture, 4) </a:t>
            </a:r>
            <a:r>
              <a:rPr lang="en-US" dirty="0"/>
              <a:t>Move semi-transparent shape back to original position, 5) Update text on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3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47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 12:44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40269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7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2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Второй уровень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Третий уровень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Четвертый уровень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Второй уровень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Третий уровень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Четвертый уровень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Второй уровень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Третий уровень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Четвертый уровень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/>
              <a:t>Второй уровень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/>
              <a:t>Третий уровень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/>
              <a:t>Четвертый уровень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/>
              <a:t>Второй уровень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/>
              <a:t>Третий уровень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/>
              <a:t>Четвертый уровень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 anchorCtr="0">
            <a:noAutofit/>
          </a:bodyPr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ru-RU" baseline="0"/>
              <a:t>Вставка рисунка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  <a:extLst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B60F28C6-9BA0-4632-B8B5-5A793D03AFC7}"/>
              </a:ext>
            </a:extLst>
          </p:cNvPr>
          <p:cNvSpPr txBox="1"/>
          <p:nvPr userDrawn="1"/>
        </p:nvSpPr>
        <p:spPr>
          <a:xfrm>
            <a:off x="9005881" y="6316156"/>
            <a:ext cx="2466220" cy="367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Neal Creative</a:t>
            </a:r>
            <a:r>
              <a:rPr lang="en-US" sz="1100" baseline="0" dirty="0">
                <a:solidFill>
                  <a:schemeClr val="tx1"/>
                </a:solidFill>
              </a:rPr>
              <a:t>  | click &amp; </a:t>
            </a:r>
            <a:r>
              <a:rPr lang="en-US" sz="1100" b="1" baseline="0" dirty="0">
                <a:solidFill>
                  <a:schemeClr val="tx1"/>
                </a:solidFill>
              </a:rPr>
              <a:t>Learn more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 anchorCtr="0">
            <a:noAutofit/>
          </a:bodyPr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38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9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  <p:sldLayoutId id="2147483754" r:id="rId28"/>
    <p:sldLayoutId id="2147483755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92">
          <p15:clr>
            <a:srgbClr val="F26B43"/>
          </p15:clr>
        </p15:guide>
        <p15:guide id="4" pos="7536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792">
          <p15:clr>
            <a:srgbClr val="F26B43"/>
          </p15:clr>
        </p15:guide>
        <p15:guide id="7" orient="horz" pos="4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4.jpeg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2.jpeg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5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1</a:t>
            </a:fld>
            <a:endParaRPr lang="en-US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FDA705-07B5-4C2C-8C5A-181484F6F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692"/>
            <a:ext cx="12331518" cy="69328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55579" y="-338714"/>
            <a:ext cx="12824670" cy="7458128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 flipH="1">
            <a:off x="8709777" y="5129712"/>
            <a:ext cx="2995659" cy="7040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uk-UA" sz="2800" dirty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За результатами 2018 року</a:t>
            </a:r>
            <a:endParaRPr lang="en-US" sz="2800" dirty="0">
              <a:gradFill>
                <a:gsLst>
                  <a:gs pos="0">
                    <a:srgbClr val="75D1FF">
                      <a:lumMod val="5000"/>
                      <a:lumOff val="95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</a:endParaRPr>
          </a:p>
        </p:txBody>
      </p:sp>
      <p:sp>
        <p:nvSpPr>
          <p:cNvPr id="19" name="Freeform: Shape 18"/>
          <p:cNvSpPr/>
          <p:nvPr/>
        </p:nvSpPr>
        <p:spPr>
          <a:xfrm>
            <a:off x="7908119" y="3722288"/>
            <a:ext cx="488128" cy="488128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79957" y="963784"/>
            <a:ext cx="2580003" cy="1311128"/>
          </a:xfrm>
        </p:spPr>
        <p:txBody>
          <a:bodyPr/>
          <a:lstStyle/>
          <a:p>
            <a:r>
              <a:rPr lang="uk-UA" dirty="0"/>
              <a:t>Зв</a:t>
            </a:r>
            <a:r>
              <a:rPr lang="en-US" dirty="0" err="1"/>
              <a:t>i</a:t>
            </a:r>
            <a:r>
              <a:rPr lang="ru-RU" dirty="0"/>
              <a:t>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-1769094" y="3255388"/>
            <a:ext cx="9461500" cy="1421928"/>
          </a:xfrm>
        </p:spPr>
        <p:txBody>
          <a:bodyPr/>
          <a:lstStyle/>
          <a:p>
            <a:pPr algn="ctr"/>
            <a:r>
              <a:rPr lang="uk-UA" dirty="0"/>
              <a:t>Міського голови </a:t>
            </a:r>
            <a:r>
              <a:rPr lang="uk-UA" dirty="0" err="1"/>
              <a:t>О.М.Шаповала</a:t>
            </a:r>
            <a:r>
              <a:rPr lang="en-US" dirty="0"/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6146327" y="2969906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47233" y="2618108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55844" y="-36241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883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46" grpId="0" animBg="1"/>
      <p:bldP spid="19" grpId="0" animBg="1"/>
      <p:bldP spid="12" grpId="0" animBg="1"/>
      <p:bldP spid="12" grpId="1" animBg="1"/>
      <p:bldP spid="11" grpId="0" animBg="1"/>
      <p:bldP spid="11" grpId="1" animBg="1"/>
      <p:bldP spid="16" grpId="0" animBg="1"/>
      <p:bldP spid="1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916F7B1-AADA-45EE-BAE4-64E6020AE0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3973434"/>
            <a:ext cx="11658600" cy="2252924"/>
          </a:xfrm>
        </p:spPr>
        <p:txBody>
          <a:bodyPr/>
          <a:lstStyle/>
          <a:p>
            <a:r>
              <a:rPr lang="uk-UA" sz="2400" dirty="0"/>
              <a:t>У рамках співпраці з Північною Екологічною Фінансовою Корпорацією (НЕФКО), </a:t>
            </a:r>
            <a:endParaRPr lang="ru-RU" sz="2400" dirty="0"/>
          </a:p>
          <a:p>
            <a:r>
              <a:rPr lang="ru-RU" sz="2400" dirty="0" err="1"/>
              <a:t>запроваджені</a:t>
            </a:r>
            <a:r>
              <a:rPr lang="ru-RU" sz="2400" dirty="0"/>
              <a:t> заходи з </a:t>
            </a:r>
            <a:r>
              <a:rPr lang="ru-RU" sz="2400" dirty="0" err="1"/>
              <a:t>оновлення</a:t>
            </a:r>
            <a:r>
              <a:rPr lang="ru-RU" sz="2400" dirty="0"/>
              <a:t> </a:t>
            </a:r>
            <a:r>
              <a:rPr lang="ru-RU" sz="2400" dirty="0" err="1"/>
              <a:t>вуличного</a:t>
            </a:r>
            <a:r>
              <a:rPr lang="ru-RU" sz="2400" dirty="0"/>
              <a:t> </a:t>
            </a:r>
            <a:r>
              <a:rPr lang="ru-RU" sz="2400" dirty="0" err="1"/>
              <a:t>освітлення</a:t>
            </a:r>
            <a:r>
              <a:rPr lang="ru-RU" sz="2400" dirty="0"/>
              <a:t>. </a:t>
            </a:r>
          </a:p>
          <a:p>
            <a:r>
              <a:rPr lang="ru-RU" sz="2400" dirty="0" err="1"/>
              <a:t>Це</a:t>
            </a:r>
            <a:r>
              <a:rPr lang="ru-RU" sz="2400" dirty="0"/>
              <a:t>  </a:t>
            </a:r>
            <a:r>
              <a:rPr lang="ru-RU" sz="2400" dirty="0" err="1"/>
              <a:t>екологічні</a:t>
            </a:r>
            <a:r>
              <a:rPr lang="ru-RU" sz="2400" dirty="0"/>
              <a:t> та </a:t>
            </a:r>
            <a:r>
              <a:rPr lang="ru-RU" sz="2400" dirty="0" err="1"/>
              <a:t>економічні</a:t>
            </a:r>
            <a:r>
              <a:rPr lang="ru-RU" sz="2400" dirty="0"/>
              <a:t> </a:t>
            </a:r>
            <a:r>
              <a:rPr lang="ru-RU" sz="2400" dirty="0" err="1"/>
              <a:t>переваги</a:t>
            </a:r>
            <a:r>
              <a:rPr lang="ru-RU" sz="2400" dirty="0"/>
              <a:t>, </a:t>
            </a:r>
            <a:r>
              <a:rPr lang="ru-RU" sz="2400" dirty="0" err="1"/>
              <a:t>оскільки</a:t>
            </a:r>
            <a:r>
              <a:rPr lang="ru-RU" sz="2400" dirty="0"/>
              <a:t> </a:t>
            </a:r>
            <a:r>
              <a:rPr lang="ru-RU" sz="2400" dirty="0" err="1"/>
              <a:t>крім</a:t>
            </a:r>
            <a:r>
              <a:rPr lang="ru-RU" sz="2400" dirty="0"/>
              <a:t> </a:t>
            </a:r>
            <a:r>
              <a:rPr lang="ru-RU" sz="2400" dirty="0" err="1"/>
              <a:t>скорочення</a:t>
            </a:r>
            <a:r>
              <a:rPr lang="ru-RU" sz="2400" dirty="0"/>
              <a:t> </a:t>
            </a:r>
            <a:r>
              <a:rPr lang="ru-RU" sz="2400" dirty="0" err="1"/>
              <a:t>викидів</a:t>
            </a:r>
            <a:r>
              <a:rPr lang="ru-RU" sz="2400" dirty="0"/>
              <a:t> СО2, </a:t>
            </a:r>
            <a:r>
              <a:rPr lang="ru-RU" sz="2400" dirty="0" err="1"/>
              <a:t>нові</a:t>
            </a:r>
            <a:r>
              <a:rPr lang="ru-RU" sz="2400" dirty="0"/>
              <a:t> </a:t>
            </a:r>
            <a:r>
              <a:rPr lang="ru-RU" sz="2400" dirty="0" err="1"/>
              <a:t>лампи</a:t>
            </a:r>
            <a:r>
              <a:rPr lang="ru-RU" sz="2400" dirty="0"/>
              <a:t> </a:t>
            </a:r>
            <a:r>
              <a:rPr lang="ru-RU" sz="2400" dirty="0" err="1"/>
              <a:t>поєднують</a:t>
            </a:r>
            <a:r>
              <a:rPr lang="ru-RU" sz="2400" dirty="0"/>
              <a:t> у </a:t>
            </a:r>
            <a:r>
              <a:rPr lang="ru-RU" sz="2400" dirty="0" err="1"/>
              <a:t>собі</a:t>
            </a:r>
            <a:r>
              <a:rPr lang="ru-RU" sz="2400" dirty="0"/>
              <a:t>  </a:t>
            </a:r>
            <a:r>
              <a:rPr lang="ru-RU" sz="2400" dirty="0" err="1"/>
              <a:t>високу</a:t>
            </a:r>
            <a:r>
              <a:rPr lang="ru-RU" sz="2400" dirty="0"/>
              <a:t> </a:t>
            </a:r>
            <a:r>
              <a:rPr lang="ru-RU" sz="2400" dirty="0" err="1"/>
              <a:t>інтенсивність</a:t>
            </a:r>
            <a:r>
              <a:rPr lang="ru-RU" sz="2400" dirty="0"/>
              <a:t> </a:t>
            </a:r>
            <a:r>
              <a:rPr lang="ru-RU" sz="2400" dirty="0" err="1"/>
              <a:t>світла</a:t>
            </a:r>
            <a:r>
              <a:rPr lang="ru-RU" sz="2400" dirty="0"/>
              <a:t> з </a:t>
            </a:r>
            <a:r>
              <a:rPr lang="ru-RU" sz="2400" dirty="0" err="1"/>
              <a:t>нижчим</a:t>
            </a:r>
            <a:r>
              <a:rPr lang="ru-RU" sz="2400" dirty="0"/>
              <a:t> </a:t>
            </a:r>
            <a:r>
              <a:rPr lang="ru-RU" sz="2400" dirty="0" err="1"/>
              <a:t>рівнем</a:t>
            </a:r>
            <a:r>
              <a:rPr lang="ru-RU" sz="2400" dirty="0"/>
              <a:t> </a:t>
            </a:r>
            <a:r>
              <a:rPr lang="ru-RU" sz="2400" dirty="0" err="1"/>
              <a:t>споживання</a:t>
            </a:r>
            <a:r>
              <a:rPr lang="ru-RU" sz="2400" dirty="0"/>
              <a:t> та </a:t>
            </a:r>
            <a:r>
              <a:rPr lang="ru-RU" sz="2400" dirty="0" err="1"/>
              <a:t>тривалим</a:t>
            </a:r>
            <a:r>
              <a:rPr lang="ru-RU" sz="2400" dirty="0"/>
              <a:t> </a:t>
            </a:r>
            <a:r>
              <a:rPr lang="ru-RU" sz="2400" dirty="0" err="1"/>
              <a:t>терміном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1936F4-B42B-4984-B29E-65859E007E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098" y="149629"/>
            <a:ext cx="4998096" cy="32793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8904E6-70D6-42A2-B9F5-6ED0589011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210" y="149630"/>
            <a:ext cx="3125585" cy="32793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8B781F-8EC0-2644-A246-1B6025E31C8B}"/>
              </a:ext>
            </a:extLst>
          </p:cNvPr>
          <p:cNvSpPr txBox="1"/>
          <p:nvPr/>
        </p:nvSpPr>
        <p:spPr>
          <a:xfrm>
            <a:off x="460454" y="149629"/>
            <a:ext cx="219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С</a:t>
            </a:r>
            <a:r>
              <a:rPr lang="ru-RU" dirty="0"/>
              <a:t>ПІВПРАЦЯ З НЕФКО</a:t>
            </a:r>
          </a:p>
        </p:txBody>
      </p:sp>
    </p:spTree>
    <p:extLst>
      <p:ext uri="{BB962C8B-B14F-4D97-AF65-F5344CB8AC3E}">
        <p14:creationId xmlns:p14="http://schemas.microsoft.com/office/powerpoint/2010/main" val="1740887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D419BFD-07EC-4BDC-8BBA-E883656A31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920" y="4679977"/>
            <a:ext cx="11658600" cy="2252924"/>
          </a:xfrm>
        </p:spPr>
        <p:txBody>
          <a:bodyPr/>
          <a:lstStyle/>
          <a:p>
            <a:r>
              <a:rPr lang="ru-RU" sz="2400" dirty="0"/>
              <a:t>У рамках проекту </a:t>
            </a:r>
            <a:r>
              <a:rPr lang="ru-RU" sz="2400" dirty="0" err="1"/>
              <a:t>замінено</a:t>
            </a:r>
            <a:r>
              <a:rPr lang="ru-RU" sz="2400" dirty="0"/>
              <a:t> </a:t>
            </a:r>
            <a:r>
              <a:rPr lang="ru-RU" sz="2400" dirty="0" err="1"/>
              <a:t>понад</a:t>
            </a:r>
            <a:r>
              <a:rPr lang="ru-RU" sz="2400" dirty="0"/>
              <a:t>  2 </a:t>
            </a:r>
            <a:r>
              <a:rPr lang="ru-RU" sz="2400" dirty="0" err="1"/>
              <a:t>тисячі</a:t>
            </a:r>
            <a:r>
              <a:rPr lang="ru-RU" sz="2400" dirty="0"/>
              <a:t> </a:t>
            </a:r>
            <a:r>
              <a:rPr lang="ru-RU" sz="2400" dirty="0" err="1"/>
              <a:t>світильників</a:t>
            </a:r>
            <a:r>
              <a:rPr lang="ru-RU" sz="2400" dirty="0"/>
              <a:t> на </a:t>
            </a:r>
            <a:r>
              <a:rPr lang="ru-RU" sz="2400" dirty="0" err="1"/>
              <a:t>енергоефективні</a:t>
            </a:r>
            <a:r>
              <a:rPr lang="ru-RU" sz="2400" dirty="0"/>
              <a:t> </a:t>
            </a:r>
            <a:r>
              <a:rPr lang="ru-RU" sz="2400" dirty="0" err="1"/>
              <a:t>світлодіодні</a:t>
            </a:r>
            <a:r>
              <a:rPr lang="ru-RU" sz="2400" dirty="0"/>
              <a:t>. </a:t>
            </a:r>
            <a:r>
              <a:rPr lang="ru-RU" sz="2400" dirty="0" err="1"/>
              <a:t>Встановлено</a:t>
            </a:r>
            <a:r>
              <a:rPr lang="ru-RU" sz="2400" dirty="0"/>
              <a:t> </a:t>
            </a:r>
            <a:r>
              <a:rPr lang="ru-RU" sz="2400" dirty="0" err="1"/>
              <a:t>автоматизовану</a:t>
            </a:r>
            <a:r>
              <a:rPr lang="ru-RU" sz="2400" dirty="0"/>
              <a:t>  систему </a:t>
            </a:r>
            <a:r>
              <a:rPr lang="ru-RU" sz="2400" dirty="0" err="1"/>
              <a:t>дистанційного</a:t>
            </a:r>
            <a:r>
              <a:rPr lang="ru-RU" sz="2400" dirty="0"/>
              <a:t> </a:t>
            </a:r>
            <a:r>
              <a:rPr lang="ru-RU" sz="2400" dirty="0" err="1"/>
              <a:t>управління</a:t>
            </a:r>
            <a:r>
              <a:rPr lang="ru-RU" sz="2400" dirty="0"/>
              <a:t>. </a:t>
            </a:r>
            <a:r>
              <a:rPr lang="ru-RU" sz="2400" dirty="0" err="1"/>
              <a:t>Сьогодні</a:t>
            </a:r>
            <a:r>
              <a:rPr lang="ru-RU" sz="2400" dirty="0"/>
              <a:t> </a:t>
            </a:r>
            <a:r>
              <a:rPr lang="ru-RU" sz="2400" dirty="0" err="1"/>
              <a:t>збір</a:t>
            </a:r>
            <a:r>
              <a:rPr lang="ru-RU" sz="2400" dirty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 GSM </a:t>
            </a:r>
            <a:r>
              <a:rPr lang="ru-RU" sz="2400" dirty="0" err="1"/>
              <a:t>мережі</a:t>
            </a:r>
            <a:r>
              <a:rPr lang="ru-RU" sz="2400" dirty="0"/>
              <a:t>. Системою </a:t>
            </a:r>
            <a:r>
              <a:rPr lang="ru-RU" sz="2400" dirty="0" err="1"/>
              <a:t>передбачено</a:t>
            </a:r>
            <a:r>
              <a:rPr lang="ru-RU" sz="2400" dirty="0"/>
              <a:t> </a:t>
            </a:r>
            <a:r>
              <a:rPr lang="ru-RU" sz="2400" dirty="0" err="1"/>
              <a:t>дімірування</a:t>
            </a:r>
            <a:r>
              <a:rPr lang="ru-RU" sz="2400" dirty="0"/>
              <a:t> –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регулювання</a:t>
            </a:r>
            <a:r>
              <a:rPr lang="ru-RU" sz="2400" dirty="0"/>
              <a:t> </a:t>
            </a:r>
            <a:r>
              <a:rPr lang="ru-RU" sz="2400" dirty="0" err="1"/>
              <a:t>інтенсивності</a:t>
            </a:r>
            <a:r>
              <a:rPr lang="ru-RU" sz="2400" dirty="0"/>
              <a:t> </a:t>
            </a:r>
            <a:r>
              <a:rPr lang="ru-RU" sz="2400" dirty="0" err="1"/>
              <a:t>освітлення</a:t>
            </a:r>
            <a:r>
              <a:rPr lang="ru-RU" sz="2400" dirty="0"/>
              <a:t> в </a:t>
            </a:r>
            <a:r>
              <a:rPr lang="ru-RU" sz="2400" dirty="0" err="1"/>
              <a:t>залежності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часу </a:t>
            </a:r>
            <a:r>
              <a:rPr lang="ru-RU" sz="2400" dirty="0" err="1"/>
              <a:t>доби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FDEED86-8A90-4118-AFA9-92133EFEA493}"/>
              </a:ext>
            </a:extLst>
          </p:cNvPr>
          <p:cNvSpPr/>
          <p:nvPr/>
        </p:nvSpPr>
        <p:spPr>
          <a:xfrm>
            <a:off x="479062" y="189407"/>
            <a:ext cx="241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С</a:t>
            </a:r>
            <a:r>
              <a:rPr lang="ru-RU" dirty="0"/>
              <a:t>ПІВПРАЦЯ З НЕФКО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81E6DE-7C87-4403-85ED-9F221F4965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61" y="1463007"/>
            <a:ext cx="4961946" cy="30507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E2F172-370A-41FC-B9FC-0D0EFD7972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153" y="374073"/>
            <a:ext cx="6377247" cy="413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73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218901" y="419101"/>
            <a:ext cx="6096000" cy="646331"/>
          </a:xfrm>
        </p:spPr>
        <p:txBody>
          <a:bodyPr/>
          <a:lstStyle/>
          <a:p>
            <a:r>
              <a:rPr lang="ru-RU" sz="4000" dirty="0"/>
              <a:t>ЕНЕРГОЕФЕКТИВНІСТЬ</a:t>
            </a:r>
          </a:p>
        </p:txBody>
      </p:sp>
      <p:pic>
        <p:nvPicPr>
          <p:cNvPr id="1026" name="Picture 2" descr="8fead8936bf248808e3514363438b90a">
            <a:extLst>
              <a:ext uri="{FF2B5EF4-FFF2-40B4-BE49-F238E27FC236}">
                <a16:creationId xmlns:a16="http://schemas.microsoft.com/office/drawing/2014/main" id="{6E7EB96F-740A-43A4-A086-621FDB1DD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676" y="1323456"/>
            <a:ext cx="5386885" cy="432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81782E-FD34-42D8-9665-4F61BE012C5E}"/>
              </a:ext>
            </a:extLst>
          </p:cNvPr>
          <p:cNvSpPr/>
          <p:nvPr/>
        </p:nvSpPr>
        <p:spPr>
          <a:xfrm>
            <a:off x="358139" y="1323456"/>
            <a:ext cx="58175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6"/>
                </a:solidFill>
              </a:rPr>
              <a:t>	</a:t>
            </a:r>
            <a:r>
              <a:rPr lang="ru-RU" sz="2000" dirty="0" err="1">
                <a:solidFill>
                  <a:schemeClr val="accent6"/>
                </a:solidFill>
              </a:rPr>
              <a:t>Покращення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стандартів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життя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містян</a:t>
            </a:r>
            <a:r>
              <a:rPr lang="ru-RU" sz="2000" dirty="0">
                <a:solidFill>
                  <a:schemeClr val="accent6"/>
                </a:solidFill>
              </a:rPr>
              <a:t> за </a:t>
            </a:r>
            <a:r>
              <a:rPr lang="ru-RU" sz="2000" dirty="0" err="1">
                <a:solidFill>
                  <a:schemeClr val="accent6"/>
                </a:solidFill>
              </a:rPr>
              <a:t>рахунок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підвищення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енергоефективності</a:t>
            </a:r>
            <a:r>
              <a:rPr lang="ru-RU" sz="2000" dirty="0">
                <a:solidFill>
                  <a:schemeClr val="accent6"/>
                </a:solidFill>
              </a:rPr>
              <a:t> у </a:t>
            </a:r>
            <a:r>
              <a:rPr lang="ru-RU" sz="2000" dirty="0" err="1">
                <a:solidFill>
                  <a:schemeClr val="accent6"/>
                </a:solidFill>
              </a:rPr>
              <a:t>гуманітарній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сфері</a:t>
            </a:r>
            <a:r>
              <a:rPr lang="ru-RU" sz="2000" dirty="0">
                <a:solidFill>
                  <a:schemeClr val="accent6"/>
                </a:solidFill>
              </a:rPr>
              <a:t> стало головною метою  </a:t>
            </a:r>
            <a:r>
              <a:rPr lang="ru-RU" sz="2000" dirty="0" err="1">
                <a:solidFill>
                  <a:schemeClr val="accent6"/>
                </a:solidFill>
              </a:rPr>
              <a:t>затвердження</a:t>
            </a:r>
            <a:r>
              <a:rPr lang="ru-RU" sz="2000" dirty="0">
                <a:solidFill>
                  <a:schemeClr val="accent6"/>
                </a:solidFill>
              </a:rPr>
              <a:t> «</a:t>
            </a:r>
            <a:r>
              <a:rPr lang="ru-RU" sz="2000" dirty="0" err="1">
                <a:solidFill>
                  <a:schemeClr val="accent6"/>
                </a:solidFill>
              </a:rPr>
              <a:t>Концепції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впровадження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енергетичного</a:t>
            </a:r>
            <a:r>
              <a:rPr lang="ru-RU" sz="2000" dirty="0">
                <a:solidFill>
                  <a:schemeClr val="accent6"/>
                </a:solidFill>
              </a:rPr>
              <a:t> менеджменту у м. Покров» та «</a:t>
            </a:r>
            <a:r>
              <a:rPr lang="ru-RU" sz="2000" dirty="0" err="1">
                <a:solidFill>
                  <a:schemeClr val="accent6"/>
                </a:solidFill>
              </a:rPr>
              <a:t>Положення</a:t>
            </a:r>
            <a:r>
              <a:rPr lang="ru-RU" sz="2000" dirty="0">
                <a:solidFill>
                  <a:schemeClr val="accent6"/>
                </a:solidFill>
              </a:rPr>
              <a:t> про систему </a:t>
            </a:r>
            <a:r>
              <a:rPr lang="ru-RU" sz="2000" dirty="0" err="1">
                <a:solidFill>
                  <a:schemeClr val="accent6"/>
                </a:solidFill>
              </a:rPr>
              <a:t>енергетичного</a:t>
            </a:r>
            <a:r>
              <a:rPr lang="ru-RU" sz="2000" dirty="0">
                <a:solidFill>
                  <a:schemeClr val="accent6"/>
                </a:solidFill>
              </a:rPr>
              <a:t> менеджменту в </a:t>
            </a:r>
            <a:r>
              <a:rPr lang="ru-RU" sz="2000" dirty="0" err="1">
                <a:solidFill>
                  <a:schemeClr val="accent6"/>
                </a:solidFill>
              </a:rPr>
              <a:t>бюджетній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сфері</a:t>
            </a:r>
            <a:r>
              <a:rPr lang="ru-RU" sz="2000" dirty="0">
                <a:solidFill>
                  <a:schemeClr val="accent6"/>
                </a:solidFill>
              </a:rPr>
              <a:t> м. Покров».</a:t>
            </a:r>
          </a:p>
          <a:p>
            <a:pPr algn="just"/>
            <a:r>
              <a:rPr lang="ru-RU" sz="2000" dirty="0">
                <a:solidFill>
                  <a:schemeClr val="accent6"/>
                </a:solidFill>
              </a:rPr>
              <a:t>	На І </a:t>
            </a:r>
            <a:r>
              <a:rPr lang="ru-RU" sz="2000" dirty="0" err="1">
                <a:solidFill>
                  <a:schemeClr val="accent6"/>
                </a:solidFill>
              </a:rPr>
              <a:t>етапі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впровадження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системи</a:t>
            </a:r>
            <a:r>
              <a:rPr lang="ru-RU" sz="2000" dirty="0">
                <a:solidFill>
                  <a:schemeClr val="accent6"/>
                </a:solidFill>
              </a:rPr>
              <a:t> Е-</a:t>
            </a:r>
            <a:r>
              <a:rPr lang="ru-RU" sz="2000" dirty="0" err="1">
                <a:solidFill>
                  <a:schemeClr val="accent6"/>
                </a:solidFill>
              </a:rPr>
              <a:t>моніторингу</a:t>
            </a:r>
            <a:r>
              <a:rPr lang="ru-RU" sz="2000" dirty="0">
                <a:solidFill>
                  <a:schemeClr val="accent6"/>
                </a:solidFill>
              </a:rPr>
              <a:t> дозволило </a:t>
            </a:r>
            <a:r>
              <a:rPr lang="ru-RU" sz="2000" dirty="0" err="1">
                <a:solidFill>
                  <a:schemeClr val="accent6"/>
                </a:solidFill>
              </a:rPr>
              <a:t>зробити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реальну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оцінку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споживання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енергоресурсів</a:t>
            </a:r>
            <a:r>
              <a:rPr lang="ru-RU" sz="2000" dirty="0">
                <a:solidFill>
                  <a:schemeClr val="accent6"/>
                </a:solidFill>
              </a:rPr>
              <a:t> у </a:t>
            </a:r>
            <a:r>
              <a:rPr lang="ru-RU" sz="2000" dirty="0" err="1">
                <a:solidFill>
                  <a:schemeClr val="accent6"/>
                </a:solidFill>
              </a:rPr>
              <a:t>бюджетних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установах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міста</a:t>
            </a:r>
            <a:r>
              <a:rPr lang="ru-RU" sz="2000" dirty="0">
                <a:solidFill>
                  <a:schemeClr val="accent6"/>
                </a:solidFill>
              </a:rPr>
              <a:t>. </a:t>
            </a:r>
            <a:r>
              <a:rPr lang="ru-RU" sz="2000" dirty="0" err="1">
                <a:solidFill>
                  <a:schemeClr val="accent6"/>
                </a:solidFill>
              </a:rPr>
              <a:t>Нині</a:t>
            </a:r>
            <a:r>
              <a:rPr lang="ru-RU" sz="2000" dirty="0">
                <a:solidFill>
                  <a:schemeClr val="accent6"/>
                </a:solidFill>
              </a:rPr>
              <a:t> системою </a:t>
            </a:r>
            <a:r>
              <a:rPr lang="ru-RU" sz="2000" dirty="0" err="1">
                <a:solidFill>
                  <a:schemeClr val="accent6"/>
                </a:solidFill>
              </a:rPr>
              <a:t>моніторингу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охоплено</a:t>
            </a:r>
            <a:r>
              <a:rPr lang="ru-RU" sz="2000" dirty="0">
                <a:solidFill>
                  <a:schemeClr val="accent6"/>
                </a:solidFill>
              </a:rPr>
              <a:t> 35 з 48 </a:t>
            </a:r>
            <a:r>
              <a:rPr lang="ru-RU" sz="2000" dirty="0" err="1">
                <a:solidFill>
                  <a:schemeClr val="accent6"/>
                </a:solidFill>
              </a:rPr>
              <a:t>об’єктів</a:t>
            </a:r>
            <a:r>
              <a:rPr lang="ru-RU" sz="2000" dirty="0">
                <a:solidFill>
                  <a:schemeClr val="accent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1306458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49284C4-6ED0-4F95-BE44-0CDA72C4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863" y="5075744"/>
            <a:ext cx="3772932" cy="840230"/>
          </a:xfrm>
        </p:spPr>
        <p:txBody>
          <a:bodyPr/>
          <a:lstStyle/>
          <a:p>
            <a:r>
              <a:rPr lang="ru-RU" sz="1800" b="0" dirty="0"/>
              <a:t>33 </a:t>
            </a:r>
            <a:r>
              <a:rPr lang="ru-RU" sz="1800" b="0" dirty="0" err="1"/>
              <a:t>м’які</a:t>
            </a:r>
            <a:r>
              <a:rPr lang="ru-RU" sz="1800" b="0" dirty="0"/>
              <a:t> </a:t>
            </a:r>
            <a:r>
              <a:rPr lang="ru-RU" sz="1800" b="0" dirty="0" err="1"/>
              <a:t>покрівлі</a:t>
            </a:r>
            <a:r>
              <a:rPr lang="ru-RU" sz="1800" b="0" dirty="0"/>
              <a:t> </a:t>
            </a:r>
            <a:r>
              <a:rPr lang="ru-RU" sz="1800" b="0" dirty="0" err="1"/>
              <a:t>житлових</a:t>
            </a:r>
            <a:r>
              <a:rPr lang="ru-RU" sz="1800" b="0" dirty="0"/>
              <a:t> </a:t>
            </a:r>
            <a:r>
              <a:rPr lang="ru-RU" sz="1800" b="0" dirty="0" err="1"/>
              <a:t>будинків</a:t>
            </a:r>
            <a:r>
              <a:rPr lang="ru-RU" sz="1800" b="0" dirty="0"/>
              <a:t>, 7 </a:t>
            </a:r>
            <a:r>
              <a:rPr lang="ru-RU" sz="1800" b="0" dirty="0" err="1"/>
              <a:t>пасажирських</a:t>
            </a:r>
            <a:r>
              <a:rPr lang="ru-RU" sz="1800" b="0" dirty="0"/>
              <a:t> </a:t>
            </a:r>
            <a:r>
              <a:rPr lang="ru-RU" sz="1800" b="0" dirty="0" err="1"/>
              <a:t>ліфтів</a:t>
            </a:r>
            <a:r>
              <a:rPr lang="ru-RU" sz="1800" b="0" dirty="0"/>
              <a:t>, </a:t>
            </a:r>
            <a:r>
              <a:rPr lang="ru-RU" sz="1800" b="0" dirty="0" err="1"/>
              <a:t>вимощення</a:t>
            </a:r>
            <a:r>
              <a:rPr lang="ru-RU" sz="1800" b="0" dirty="0"/>
              <a:t> </a:t>
            </a:r>
            <a:r>
              <a:rPr lang="ru-RU" sz="1800" b="0" dirty="0" err="1"/>
              <a:t>тротуарів</a:t>
            </a:r>
            <a:r>
              <a:rPr lang="ru-RU" sz="1800" b="0" dirty="0"/>
              <a:t> 12 </a:t>
            </a:r>
            <a:r>
              <a:rPr lang="ru-RU" sz="1800" b="0" dirty="0" err="1"/>
              <a:t>житлових</a:t>
            </a:r>
            <a:r>
              <a:rPr lang="ru-RU" sz="1800" b="0" dirty="0"/>
              <a:t> </a:t>
            </a:r>
            <a:r>
              <a:rPr lang="ru-RU" sz="1800" b="0" dirty="0" err="1"/>
              <a:t>будинків</a:t>
            </a:r>
            <a:r>
              <a:rPr lang="ru-RU" sz="1800" b="0" dirty="0"/>
              <a:t>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624169-CC6A-40B6-939B-ED94A50CFD8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101148" y="5075744"/>
            <a:ext cx="3840480" cy="590931"/>
          </a:xfrm>
        </p:spPr>
        <p:txBody>
          <a:bodyPr/>
          <a:lstStyle/>
          <a:p>
            <a:r>
              <a:rPr lang="ru-RU" sz="1800" b="0" dirty="0" err="1"/>
              <a:t>Збудовано</a:t>
            </a:r>
            <a:r>
              <a:rPr lang="ru-RU" sz="1800" b="0" dirty="0"/>
              <a:t> фонтан у міському парку ім. Бориса </a:t>
            </a:r>
            <a:r>
              <a:rPr lang="ru-RU" sz="1800" b="0" dirty="0" err="1"/>
              <a:t>Мозолевського</a:t>
            </a:r>
            <a:r>
              <a:rPr lang="ru-RU" sz="1800" b="0" dirty="0"/>
              <a:t>.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8C6998-FB7D-424D-AFE0-D39E54A3D7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16920" y="5058929"/>
            <a:ext cx="3919969" cy="2048766"/>
          </a:xfrm>
        </p:spPr>
        <p:txBody>
          <a:bodyPr/>
          <a:lstStyle/>
          <a:p>
            <a:r>
              <a:rPr lang="ru-RU" sz="1800" b="0" dirty="0" err="1"/>
              <a:t>Капітально</a:t>
            </a:r>
            <a:r>
              <a:rPr lang="ru-RU" sz="1800" b="0" dirty="0"/>
              <a:t> </a:t>
            </a:r>
            <a:r>
              <a:rPr lang="ru-RU" sz="1800" b="0" dirty="0" err="1"/>
              <a:t>ремонтувалися</a:t>
            </a:r>
            <a:r>
              <a:rPr lang="ru-RU" sz="1800" b="0" dirty="0"/>
              <a:t> </a:t>
            </a:r>
            <a:r>
              <a:rPr lang="ru-RU" sz="1800" b="0" dirty="0" err="1"/>
              <a:t>шиферні</a:t>
            </a:r>
            <a:r>
              <a:rPr lang="ru-RU" sz="1800" b="0" dirty="0"/>
              <a:t> </a:t>
            </a:r>
            <a:r>
              <a:rPr lang="ru-RU" sz="1800" b="0" dirty="0" err="1"/>
              <a:t>покрівлі</a:t>
            </a:r>
            <a:r>
              <a:rPr lang="ru-RU" sz="1800" b="0" dirty="0"/>
              <a:t>, </a:t>
            </a:r>
            <a:r>
              <a:rPr lang="ru-RU" sz="1800" b="0" dirty="0" err="1"/>
              <a:t>підвальні</a:t>
            </a:r>
            <a:r>
              <a:rPr lang="ru-RU" sz="1800" b="0" dirty="0"/>
              <a:t> </a:t>
            </a:r>
            <a:r>
              <a:rPr lang="ru-RU" sz="1800" b="0" dirty="0" err="1"/>
              <a:t>частини</a:t>
            </a:r>
            <a:r>
              <a:rPr lang="ru-RU" sz="1800" b="0" dirty="0"/>
              <a:t>  внутрішньобудинкових інженерних мереж, </a:t>
            </a:r>
            <a:r>
              <a:rPr lang="ru-RU" sz="1800" b="0" dirty="0" err="1"/>
              <a:t>відновлювалась</a:t>
            </a:r>
            <a:r>
              <a:rPr lang="ru-RU" sz="1800" b="0" dirty="0"/>
              <a:t> несуча здатність </a:t>
            </a:r>
            <a:r>
              <a:rPr lang="ru-RU" sz="1800" b="0" dirty="0" err="1"/>
              <a:t>конструкції</a:t>
            </a:r>
            <a:r>
              <a:rPr lang="ru-RU" sz="1800" b="0" dirty="0"/>
              <a:t>  </a:t>
            </a:r>
            <a:r>
              <a:rPr lang="ru-RU" sz="1800" b="0" dirty="0" err="1"/>
              <a:t>житлових</a:t>
            </a:r>
            <a:r>
              <a:rPr lang="ru-RU" sz="1800" b="0" dirty="0"/>
              <a:t> </a:t>
            </a:r>
            <a:r>
              <a:rPr lang="ru-RU" sz="1800" b="0" dirty="0" err="1"/>
              <a:t>будинків</a:t>
            </a:r>
            <a:r>
              <a:rPr lang="ru-RU" sz="1800" b="0" dirty="0"/>
              <a:t>.</a:t>
            </a:r>
          </a:p>
          <a:p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D037649-7261-4C96-BDA5-C74C5A95F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04" y="33251"/>
            <a:ext cx="2375877" cy="923330"/>
          </a:xfrm>
        </p:spPr>
        <p:txBody>
          <a:bodyPr/>
          <a:lstStyle/>
          <a:p>
            <a:r>
              <a:rPr lang="uk-UA" sz="2000" dirty="0"/>
              <a:t>Житлово-комунальне господарство</a:t>
            </a:r>
            <a:endParaRPr lang="ru-RU" sz="2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CF40AF1-1DA4-4E50-9007-8F5F4E419B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36826" y="190500"/>
            <a:ext cx="9084398" cy="1421928"/>
          </a:xfrm>
        </p:spPr>
        <p:txBody>
          <a:bodyPr/>
          <a:lstStyle/>
          <a:p>
            <a:r>
              <a:rPr lang="ru-RU" dirty="0"/>
              <a:t>У 2018 </a:t>
            </a:r>
            <a:r>
              <a:rPr lang="ru-RU" dirty="0" err="1"/>
              <a:t>році</a:t>
            </a:r>
            <a:r>
              <a:rPr lang="ru-RU" dirty="0"/>
              <a:t> роботу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житлово-комунального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спрямовано</a:t>
            </a:r>
            <a:r>
              <a:rPr lang="ru-RU" dirty="0"/>
              <a:t> на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стабільного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життєзабезпечення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.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міського</a:t>
            </a:r>
            <a:r>
              <a:rPr lang="ru-RU" dirty="0"/>
              <a:t> бюджету </a:t>
            </a:r>
            <a:r>
              <a:rPr lang="ru-RU" dirty="0" err="1"/>
              <a:t>капітально</a:t>
            </a:r>
            <a:r>
              <a:rPr lang="ru-RU" dirty="0"/>
              <a:t> </a:t>
            </a:r>
            <a:r>
              <a:rPr lang="ru-RU" dirty="0" err="1"/>
              <a:t>відремонтовано</a:t>
            </a:r>
            <a:r>
              <a:rPr lang="ru-RU" dirty="0"/>
              <a:t>: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8399E3-6DA3-4605-A116-59062997C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596E94-4F7A-443D-99F3-A2CB5B756F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11" y="2195818"/>
            <a:ext cx="3893156" cy="28066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9C15F2-6FE1-4F37-8D4F-549D9250B3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080" y="2192482"/>
            <a:ext cx="3834492" cy="2819824"/>
          </a:xfrm>
          <a:prstGeom prst="rect">
            <a:avLst/>
          </a:prstGeom>
        </p:spPr>
      </p:pic>
      <p:pic>
        <p:nvPicPr>
          <p:cNvPr id="1026" name="Picture 2" descr="P1250931">
            <a:extLst>
              <a:ext uri="{FF2B5EF4-FFF2-40B4-BE49-F238E27FC236}">
                <a16:creationId xmlns:a16="http://schemas.microsoft.com/office/drawing/2014/main" id="{033FE204-9FF1-4E58-8222-98DA67FFD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6386" y="2182677"/>
            <a:ext cx="4100503" cy="281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79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4615349-C06F-4423-AE88-F8D6291F55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010" y="5297572"/>
            <a:ext cx="11658600" cy="978729"/>
          </a:xfrm>
        </p:spPr>
        <p:txBody>
          <a:bodyPr/>
          <a:lstStyle/>
          <a:p>
            <a:pPr algn="ctr"/>
            <a:r>
              <a:rPr lang="ru-RU" sz="2800" dirty="0" err="1"/>
              <a:t>Капітально</a:t>
            </a:r>
            <a:r>
              <a:rPr lang="ru-RU" sz="2800" dirty="0"/>
              <a:t> </a:t>
            </a:r>
            <a:r>
              <a:rPr lang="ru-RU" sz="2800" dirty="0" err="1"/>
              <a:t>відремонтовано</a:t>
            </a:r>
            <a:r>
              <a:rPr lang="ru-RU" sz="2800" dirty="0"/>
              <a:t> 5 </a:t>
            </a:r>
            <a:r>
              <a:rPr lang="ru-RU" sz="2800" dirty="0" err="1"/>
              <a:t>внутрішньоквартальних</a:t>
            </a:r>
            <a:r>
              <a:rPr lang="ru-RU" sz="2800" dirty="0"/>
              <a:t> </a:t>
            </a:r>
            <a:r>
              <a:rPr lang="ru-RU" sz="2800" dirty="0" err="1"/>
              <a:t>доріг</a:t>
            </a:r>
            <a:r>
              <a:rPr lang="ru-RU" sz="2800" dirty="0"/>
              <a:t>. 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20BBAF-A4FA-406E-8A37-52E5AB7E1CA5}"/>
              </a:ext>
            </a:extLst>
          </p:cNvPr>
          <p:cNvSpPr/>
          <p:nvPr/>
        </p:nvSpPr>
        <p:spPr>
          <a:xfrm>
            <a:off x="272279" y="0"/>
            <a:ext cx="2480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Житлово-комунальне господарство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422" y="1463041"/>
            <a:ext cx="6139542" cy="30673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B549DE-6FFD-4966-9B0D-85F2BC6050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1" y="1463041"/>
            <a:ext cx="5772148" cy="30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0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A4C784-8E2A-49ED-BAFD-63FE7EA8C2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557" y="203480"/>
            <a:ext cx="6198784" cy="3054927"/>
          </a:xfrm>
          <a:prstGeom prst="rect">
            <a:avLst/>
          </a:prstGeom>
        </p:spPr>
      </p:pic>
      <p:sp>
        <p:nvSpPr>
          <p:cNvPr id="13" name="Текст 12">
            <a:extLst>
              <a:ext uri="{FF2B5EF4-FFF2-40B4-BE49-F238E27FC236}">
                <a16:creationId xmlns:a16="http://schemas.microsoft.com/office/drawing/2014/main" id="{76AE718C-600B-4486-AA29-60110B508D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980" y="57818"/>
            <a:ext cx="2125287" cy="10156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uk-UA" b="1" dirty="0">
                <a:solidFill>
                  <a:schemeClr val="tx1"/>
                </a:solidFill>
              </a:rPr>
              <a:t>Житлово-комунальне господарство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4DE5D1-5549-4147-B853-41BD8124B074}"/>
              </a:ext>
            </a:extLst>
          </p:cNvPr>
          <p:cNvSpPr/>
          <p:nvPr/>
        </p:nvSpPr>
        <p:spPr>
          <a:xfrm>
            <a:off x="449980" y="1730943"/>
            <a:ext cx="3790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Відремонтовано 17 доріг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B07CFF-6640-46E4-B620-805E056DCD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59" y="3461657"/>
            <a:ext cx="6514370" cy="319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38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0837" y="43611"/>
            <a:ext cx="2198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Житлово-комунальне господарство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186" y="236763"/>
            <a:ext cx="6882493" cy="31595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13" y="3722914"/>
            <a:ext cx="6466115" cy="281667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37042" y="3823998"/>
            <a:ext cx="46236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err="1">
                <a:solidFill>
                  <a:schemeClr val="bg1"/>
                </a:solidFill>
              </a:rPr>
              <a:t>Внутрішньоквартальна</a:t>
            </a:r>
            <a:r>
              <a:rPr lang="uk-UA" sz="2800" b="1" dirty="0">
                <a:solidFill>
                  <a:schemeClr val="bg1"/>
                </a:solidFill>
              </a:rPr>
              <a:t> територія - Центральна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07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047015" y="5214463"/>
            <a:ext cx="5913664" cy="867930"/>
          </a:xfrm>
        </p:spPr>
        <p:txBody>
          <a:bodyPr/>
          <a:lstStyle/>
          <a:p>
            <a:pPr algn="ctr"/>
            <a:r>
              <a:rPr lang="uk-UA" sz="2800" dirty="0" err="1"/>
              <a:t>Внутрішньоквартальна</a:t>
            </a:r>
            <a:r>
              <a:rPr lang="uk-UA" sz="2800" dirty="0"/>
              <a:t> територія – вулиця Тикви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578" y="27605"/>
            <a:ext cx="2313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Житлово-комунальне господарство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679" y="236575"/>
            <a:ext cx="5715000" cy="2808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64" y="1799367"/>
            <a:ext cx="5927271" cy="290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45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366238" y="2827523"/>
            <a:ext cx="5611586" cy="867930"/>
          </a:xfrm>
        </p:spPr>
        <p:txBody>
          <a:bodyPr/>
          <a:lstStyle/>
          <a:p>
            <a:pPr algn="ctr"/>
            <a:r>
              <a:rPr lang="uk-UA" sz="2800" dirty="0" err="1"/>
              <a:t>Внутрішньоквартальна</a:t>
            </a:r>
            <a:r>
              <a:rPr lang="uk-UA" sz="2800" dirty="0"/>
              <a:t> територія за </a:t>
            </a:r>
            <a:r>
              <a:rPr lang="ru-RU" sz="2800" dirty="0"/>
              <a:t>Марсом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0250" y="11277"/>
            <a:ext cx="2329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Житлово-комунальне господарство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233" y="155802"/>
            <a:ext cx="5691596" cy="2399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08" y="2000250"/>
            <a:ext cx="5633356" cy="30207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234" y="3837214"/>
            <a:ext cx="5727790" cy="289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99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693126" y="4144878"/>
            <a:ext cx="5384574" cy="866741"/>
          </a:xfrm>
        </p:spPr>
        <p:txBody>
          <a:bodyPr/>
          <a:lstStyle/>
          <a:p>
            <a:pPr algn="ctr"/>
            <a:r>
              <a:rPr lang="ru-RU" sz="2800" dirty="0" err="1"/>
              <a:t>Внутрішньоквартальна</a:t>
            </a:r>
            <a:r>
              <a:rPr lang="ru-RU" sz="2800" dirty="0"/>
              <a:t> </a:t>
            </a:r>
            <a:r>
              <a:rPr lang="ru-RU" sz="2800" dirty="0" err="1"/>
              <a:t>територія</a:t>
            </a:r>
            <a:r>
              <a:rPr lang="ru-RU" sz="2800" dirty="0"/>
              <a:t> - Центральна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0565" y="0"/>
            <a:ext cx="21825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Житлово-комунальне господарство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743" y="125576"/>
            <a:ext cx="7731579" cy="3185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3494314"/>
            <a:ext cx="6425293" cy="31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7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1766" y="3993350"/>
            <a:ext cx="3714704" cy="2544286"/>
          </a:xfrm>
        </p:spPr>
        <p:txBody>
          <a:bodyPr/>
          <a:lstStyle/>
          <a:p>
            <a:r>
              <a:rPr lang="uk-UA" sz="2000" dirty="0"/>
              <a:t>Протягом 2018 року до </a:t>
            </a:r>
            <a:r>
              <a:rPr lang="uk-UA" sz="2000" dirty="0" err="1"/>
              <a:t>ЦНАПу</a:t>
            </a:r>
            <a:r>
              <a:rPr lang="uk-UA" sz="2000" dirty="0"/>
              <a:t> звернулося понад 9 тисяч клієнтів, що на дві тисячі більше за попередній рік.</a:t>
            </a:r>
            <a:endParaRPr lang="ru-RU" sz="2000" dirty="0"/>
          </a:p>
          <a:p>
            <a:r>
              <a:rPr lang="uk-UA" sz="2000" dirty="0"/>
              <a:t>Це пов'язано зі збільшенням переліку  послуг, від 130 до 150.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4"/>
          </p:nvPr>
        </p:nvSpPr>
        <p:spPr>
          <a:xfrm>
            <a:off x="4385499" y="4046636"/>
            <a:ext cx="3383280" cy="1938992"/>
          </a:xfrm>
        </p:spPr>
        <p:txBody>
          <a:bodyPr lIns="0" tIns="0" rIns="0" bIns="0"/>
          <a:lstStyle/>
          <a:p>
            <a:r>
              <a:rPr lang="uk-UA" sz="2000" dirty="0"/>
              <a:t>Оплату послуг відвідувачі можуть здійснити безпосередньо в ЦНАПі. Створено віддалене робоче</a:t>
            </a:r>
            <a:r>
              <a:rPr lang="en-US" sz="2000" dirty="0"/>
              <a:t> </a:t>
            </a:r>
            <a:r>
              <a:rPr lang="uk-UA" sz="2000" dirty="0"/>
              <a:t>місце адміністратора в Олександрівці, де  ведеться прийом громадян.</a:t>
            </a:r>
            <a:endParaRPr lang="ru-RU" sz="2000" dirty="0"/>
          </a:p>
        </p:txBody>
      </p:sp>
      <p:sp>
        <p:nvSpPr>
          <p:cNvPr id="18" name="Content Placeholder 17"/>
          <p:cNvSpPr>
            <a:spLocks noGrp="1"/>
          </p:cNvSpPr>
          <p:nvPr>
            <p:ph idx="15"/>
          </p:nvPr>
        </p:nvSpPr>
        <p:spPr>
          <a:xfrm>
            <a:off x="8386838" y="3920960"/>
            <a:ext cx="3773077" cy="175945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uk-UA" sz="2000" dirty="0"/>
              <a:t>За рік  до міського бюджету надійшло понад 178 тис. грн. 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uk-UA" sz="2000" dirty="0"/>
              <a:t>Це на 11% перевищує показник попереднього року.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9176" y="398253"/>
            <a:ext cx="2375877" cy="584968"/>
          </a:xfrm>
        </p:spPr>
        <p:txBody>
          <a:bodyPr/>
          <a:lstStyle/>
          <a:p>
            <a:r>
              <a:rPr lang="ru-RU" dirty="0"/>
              <a:t>ЦНАП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226580" y="176719"/>
            <a:ext cx="9084398" cy="1089529"/>
          </a:xfrm>
        </p:spPr>
        <p:txBody>
          <a:bodyPr/>
          <a:lstStyle/>
          <a:p>
            <a:r>
              <a:rPr lang="ru-RU" dirty="0"/>
              <a:t>Для </a:t>
            </a:r>
            <a:r>
              <a:rPr lang="ru-RU" dirty="0" err="1"/>
              <a:t>спрощення</a:t>
            </a:r>
            <a:r>
              <a:rPr lang="ru-RU" dirty="0"/>
              <a:t> доступу </a:t>
            </a:r>
            <a:r>
              <a:rPr lang="uk-UA" dirty="0"/>
              <a:t>мешканців міста</a:t>
            </a:r>
            <a:r>
              <a:rPr lang="ru-RU" dirty="0"/>
              <a:t> до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адміністративних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Центр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адміністративних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>
          <a:xfrm>
            <a:off x="11432913" y="6316156"/>
            <a:ext cx="498402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t>2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9D2E7A-D72D-41F8-A57E-48C7989549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293" y="1498401"/>
            <a:ext cx="2965716" cy="18836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041DB2-3054-43A8-ABFF-49A2FC10B6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620" y="1515474"/>
            <a:ext cx="2965716" cy="18848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0BBBD0-C52F-4F37-8BDD-AEE7F017CB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64" y="1498401"/>
            <a:ext cx="2985372" cy="187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16839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ADC67CF-BEF7-4065-8648-B6E893A4C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552" y="5139168"/>
            <a:ext cx="10788896" cy="1089529"/>
          </a:xfrm>
        </p:spPr>
        <p:txBody>
          <a:bodyPr/>
          <a:lstStyle/>
          <a:p>
            <a:pPr algn="ctr"/>
            <a:r>
              <a:rPr lang="uk-UA" dirty="0"/>
              <a:t>  Здійснено реконструкцію однієї з центральних магістралей міста – вулиці </a:t>
            </a:r>
            <a:r>
              <a:rPr lang="uk-UA" dirty="0" err="1"/>
              <a:t>Г.Тикви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6FB09F-D800-40D7-A02F-FD32D338FDAD}"/>
              </a:ext>
            </a:extLst>
          </p:cNvPr>
          <p:cNvSpPr/>
          <p:nvPr/>
        </p:nvSpPr>
        <p:spPr>
          <a:xfrm>
            <a:off x="371520" y="125230"/>
            <a:ext cx="2401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За кошти обласного      </a:t>
            </a:r>
          </a:p>
          <a:p>
            <a:r>
              <a:rPr lang="uk-UA" sz="2000" dirty="0"/>
              <a:t>        бюджету 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6F4B05-32B3-4943-B6A9-C9D72610E8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28" y="1810547"/>
            <a:ext cx="5566756" cy="28530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F24C2B-D892-429E-A86D-24BCC0ED55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348" y="1815944"/>
            <a:ext cx="5342824" cy="284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23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06D02D6-7DCD-4DEE-84D6-5FF979E66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5311" y="5529041"/>
            <a:ext cx="3959629" cy="701731"/>
          </a:xfrm>
        </p:spPr>
        <p:txBody>
          <a:bodyPr/>
          <a:lstStyle/>
          <a:p>
            <a:r>
              <a:rPr lang="uk-UA" sz="4400" dirty="0"/>
              <a:t>Вулиця </a:t>
            </a:r>
            <a:r>
              <a:rPr lang="uk-UA" sz="4400" dirty="0" err="1"/>
              <a:t>Г.Тикви</a:t>
            </a:r>
            <a:endParaRPr lang="ru-RU" sz="4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7312EF-71D8-44A9-983A-97C6D9D98E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97522"/>
            <a:ext cx="2865703" cy="646331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За кошти обласного              бюджету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FF3A04-D601-409B-87A5-47F548ECBA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05" y="2006559"/>
            <a:ext cx="5771804" cy="28612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1CB4B6-C841-42EF-B98C-1963F731DC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792" y="2003368"/>
            <a:ext cx="5238403" cy="28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49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004354" y="5840143"/>
            <a:ext cx="8097838" cy="590931"/>
          </a:xfrm>
        </p:spPr>
        <p:txBody>
          <a:bodyPr/>
          <a:lstStyle/>
          <a:p>
            <a:r>
              <a:rPr lang="uk-UA" sz="3600" dirty="0"/>
              <a:t>Вулиця Горького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8761" y="87627"/>
            <a:ext cx="2424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За кошти обласного</a:t>
            </a:r>
            <a:endParaRPr lang="en-US" sz="2000" dirty="0"/>
          </a:p>
          <a:p>
            <a:pPr algn="ctr"/>
            <a:r>
              <a:rPr lang="uk-UA" sz="2000" dirty="0"/>
              <a:t>бюджету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58" y="1592035"/>
            <a:ext cx="5576206" cy="36167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829" y="1592037"/>
            <a:ext cx="5755819" cy="36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95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3914547" y="5758501"/>
            <a:ext cx="8097838" cy="590931"/>
          </a:xfrm>
        </p:spPr>
        <p:txBody>
          <a:bodyPr/>
          <a:lstStyle/>
          <a:p>
            <a:r>
              <a:rPr lang="uk-UA" sz="3600" dirty="0"/>
              <a:t>Вулиця Горького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129" y="76885"/>
            <a:ext cx="2488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За кошти обласного </a:t>
            </a:r>
          </a:p>
          <a:p>
            <a:pPr algn="ctr"/>
            <a:r>
              <a:rPr lang="uk-UA" sz="2000" dirty="0"/>
              <a:t> бюджету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01" y="1567542"/>
            <a:ext cx="5648392" cy="38780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128" y="1567542"/>
            <a:ext cx="5584371" cy="387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05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004356" y="5766665"/>
            <a:ext cx="8097838" cy="590931"/>
          </a:xfrm>
        </p:spPr>
        <p:txBody>
          <a:bodyPr/>
          <a:lstStyle/>
          <a:p>
            <a:r>
              <a:rPr lang="uk-UA" sz="3600" dirty="0"/>
              <a:t>Вулиця Горького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7457" y="68720"/>
            <a:ext cx="2459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За кошти обласного </a:t>
            </a:r>
          </a:p>
          <a:p>
            <a:pPr algn="ctr"/>
            <a:r>
              <a:rPr lang="uk-UA" sz="2000" dirty="0"/>
              <a:t> бюджету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93" y="1494065"/>
            <a:ext cx="5698671" cy="3812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232" y="1494065"/>
            <a:ext cx="5770790" cy="38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48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036DC03-E28D-4ECA-A1FC-33D7586F8A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7988" y="5774355"/>
            <a:ext cx="7391401" cy="590931"/>
          </a:xfrm>
        </p:spPr>
        <p:txBody>
          <a:bodyPr/>
          <a:lstStyle/>
          <a:p>
            <a:r>
              <a:rPr lang="uk-UA" dirty="0"/>
              <a:t>Провулки Алтайський та Павлова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D807D1-4064-420A-8B34-F5480F8BACB8}"/>
              </a:ext>
            </a:extLst>
          </p:cNvPr>
          <p:cNvSpPr/>
          <p:nvPr/>
        </p:nvSpPr>
        <p:spPr>
          <a:xfrm>
            <a:off x="375241" y="138771"/>
            <a:ext cx="2596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За кошти обласного                </a:t>
            </a:r>
          </a:p>
          <a:p>
            <a:r>
              <a:rPr lang="uk-UA" sz="2000" dirty="0"/>
              <a:t>        бюджету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87BC46-5D7F-4C20-B58E-3E3600BD10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39" y="1589058"/>
            <a:ext cx="6359980" cy="39661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36CADD-83B5-4F8F-9A6F-405DDF5DFC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726" y="1592066"/>
            <a:ext cx="3387935" cy="396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60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844C124-3A3B-4408-8DE1-CAFCC2603A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4668" y="5822141"/>
            <a:ext cx="7442663" cy="590931"/>
          </a:xfrm>
        </p:spPr>
        <p:txBody>
          <a:bodyPr/>
          <a:lstStyle/>
          <a:p>
            <a:r>
              <a:rPr lang="uk-UA" dirty="0"/>
              <a:t>Провулки Алтайський та Павлова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693EBB-DA18-40C6-8566-5E6693CD1FC8}"/>
              </a:ext>
            </a:extLst>
          </p:cNvPr>
          <p:cNvSpPr/>
          <p:nvPr/>
        </p:nvSpPr>
        <p:spPr>
          <a:xfrm>
            <a:off x="384464" y="159495"/>
            <a:ext cx="2596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За кошти обласного         </a:t>
            </a:r>
          </a:p>
          <a:p>
            <a:r>
              <a:rPr lang="uk-UA" sz="2000" dirty="0"/>
              <a:t>        бюджету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AA4479-DF57-4484-A23B-EABA5F081C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64" y="1579418"/>
            <a:ext cx="5602778" cy="38321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CB890E-3EED-4AE9-B2AA-153A8E2719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031" y="1579418"/>
            <a:ext cx="5533505" cy="383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45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5832742" y="3191076"/>
            <a:ext cx="6097555" cy="867930"/>
          </a:xfrm>
        </p:spPr>
        <p:txBody>
          <a:bodyPr/>
          <a:lstStyle/>
          <a:p>
            <a:r>
              <a:rPr lang="uk-UA" sz="2800" dirty="0"/>
              <a:t>ТРИВАЄ РЕКОНСТРУКЦІЯ ПАРКУ ГІРНИКІВ ТА ДЕНДРОПАРКУ</a:t>
            </a:r>
            <a:endParaRPr lang="en-US" sz="2800" dirty="0"/>
          </a:p>
        </p:txBody>
      </p:sp>
      <p:sp>
        <p:nvSpPr>
          <p:cNvPr id="40" name="Content Placeholder 39"/>
          <p:cNvSpPr>
            <a:spLocks noGrp="1"/>
          </p:cNvSpPr>
          <p:nvPr>
            <p:ph idx="18"/>
          </p:nvPr>
        </p:nvSpPr>
        <p:spPr>
          <a:xfrm>
            <a:off x="9631678" y="151671"/>
            <a:ext cx="2377440" cy="1089529"/>
          </a:xfrm>
        </p:spPr>
        <p:txBody>
          <a:bodyPr/>
          <a:lstStyle/>
          <a:p>
            <a:r>
              <a:rPr lang="uk-UA" sz="2400" dirty="0"/>
              <a:t>ЗА КОШТИ ОБЛАСНОГО БЮДЖЕТУ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99E5B5-E8E5-4ADF-AB7D-50F9E3E55B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82881" y="99753"/>
            <a:ext cx="5004262" cy="342805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04F633-94F2-4E00-AEAA-29D6EF81D2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2" y="3625041"/>
            <a:ext cx="5004262" cy="31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91647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1FBD4D-EC51-4585-A380-3B86D9238F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17717" y="143753"/>
            <a:ext cx="4795104" cy="3285247"/>
          </a:xfr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2F6FFAB4-E5E6-4DD5-9533-A5707C9833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9404" y="4723096"/>
            <a:ext cx="5918662" cy="2545312"/>
          </a:xfrm>
        </p:spPr>
        <p:txBody>
          <a:bodyPr lIns="0" tIns="0" rIns="0" bIns="0"/>
          <a:lstStyle/>
          <a:p>
            <a:pPr algn="just"/>
            <a:r>
              <a:rPr lang="ru-RU" sz="2400" dirty="0"/>
              <a:t>Важливою подією за останні три десятиліття стало будівництво на Гірнику нового дитячого садка на 115 місць. </a:t>
            </a:r>
            <a:r>
              <a:rPr lang="ru-RU" sz="2400" dirty="0" err="1"/>
              <a:t>Вже</a:t>
            </a:r>
            <a:r>
              <a:rPr lang="ru-RU" sz="2400" dirty="0"/>
              <a:t> наприкінці поточного року </a:t>
            </a:r>
            <a:r>
              <a:rPr lang="ru-RU" sz="2400" dirty="0" err="1"/>
              <a:t>планується</a:t>
            </a:r>
            <a:r>
              <a:rPr lang="ru-RU" sz="2400" dirty="0"/>
              <a:t> </a:t>
            </a:r>
            <a:r>
              <a:rPr lang="ru-RU" sz="2400" dirty="0" err="1"/>
              <a:t>здати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в </a:t>
            </a:r>
            <a:r>
              <a:rPr lang="ru-RU" sz="2400" dirty="0" err="1"/>
              <a:t>експлуатацію</a:t>
            </a:r>
            <a:r>
              <a:rPr lang="ru-RU" sz="2400" dirty="0"/>
              <a:t>.  </a:t>
            </a: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93C9E53-A105-48EC-ADB9-3436E8D0D5D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696843" y="44659"/>
            <a:ext cx="2377440" cy="1089529"/>
          </a:xfrm>
        </p:spPr>
        <p:txBody>
          <a:bodyPr/>
          <a:lstStyle/>
          <a:p>
            <a:r>
              <a:rPr lang="uk-UA" sz="2400" dirty="0"/>
              <a:t>ЗА КОШТИ ОБЛАСНОГО БЮДЖЕТУ</a:t>
            </a:r>
            <a:endParaRPr lang="ru-RU" sz="24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06D8CE-509F-4113-B6BF-C69FC70DF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D839DF-7F69-4C37-BC13-32FA670327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19" y="3524596"/>
            <a:ext cx="4795102" cy="31844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4DD537-608A-4934-A402-2972B48938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404" y="1473914"/>
            <a:ext cx="5918662" cy="29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50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4465386-7716-45BB-8CBE-E9D8FE25A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51" y="4394619"/>
            <a:ext cx="3714704" cy="3153684"/>
          </a:xfrm>
        </p:spPr>
        <p:txBody>
          <a:bodyPr/>
          <a:lstStyle/>
          <a:p>
            <a:r>
              <a:rPr lang="ru-RU" sz="2000" dirty="0" err="1"/>
              <a:t>Виконано</a:t>
            </a:r>
            <a:r>
              <a:rPr lang="ru-RU" sz="2000" dirty="0"/>
              <a:t> </a:t>
            </a:r>
            <a:r>
              <a:rPr lang="ru-RU" sz="2000" dirty="0" err="1"/>
              <a:t>реконструкцію</a:t>
            </a:r>
            <a:r>
              <a:rPr lang="ru-RU" sz="2000" dirty="0"/>
              <a:t> </a:t>
            </a:r>
            <a:r>
              <a:rPr lang="ru-RU" sz="2000" dirty="0" err="1"/>
              <a:t>освітлення</a:t>
            </a:r>
            <a:r>
              <a:rPr lang="ru-RU" sz="2000" dirty="0"/>
              <a:t> </a:t>
            </a:r>
            <a:r>
              <a:rPr lang="ru-RU" sz="2000" dirty="0" err="1"/>
              <a:t>місць</a:t>
            </a:r>
            <a:r>
              <a:rPr lang="ru-RU" sz="2000" dirty="0"/>
              <a:t> </a:t>
            </a:r>
            <a:r>
              <a:rPr lang="ru-RU" sz="2000" dirty="0" err="1"/>
              <a:t>загального</a:t>
            </a:r>
            <a:r>
              <a:rPr lang="ru-RU" sz="2000" dirty="0"/>
              <a:t> </a:t>
            </a:r>
            <a:r>
              <a:rPr lang="ru-RU" sz="2000" dirty="0" err="1"/>
              <a:t>користування</a:t>
            </a:r>
            <a:r>
              <a:rPr lang="ru-RU" sz="2000" dirty="0"/>
              <a:t>  у </a:t>
            </a:r>
            <a:r>
              <a:rPr lang="ru-RU" sz="2000" dirty="0" err="1"/>
              <a:t>під’їздах</a:t>
            </a:r>
            <a:r>
              <a:rPr lang="ru-RU" sz="2000" dirty="0"/>
              <a:t> 276 </a:t>
            </a:r>
            <a:r>
              <a:rPr lang="ru-RU" sz="2000" dirty="0" err="1"/>
              <a:t>житлових</a:t>
            </a:r>
            <a:r>
              <a:rPr lang="ru-RU" sz="2000" dirty="0"/>
              <a:t> </a:t>
            </a:r>
            <a:r>
              <a:rPr lang="ru-RU" sz="2000" dirty="0" err="1"/>
              <a:t>будинків</a:t>
            </a:r>
            <a:r>
              <a:rPr lang="ru-RU" sz="2000" dirty="0"/>
              <a:t>. </a:t>
            </a:r>
            <a:r>
              <a:rPr lang="ru-RU" sz="2000" dirty="0" err="1"/>
              <a:t>Усього</a:t>
            </a:r>
            <a:r>
              <a:rPr lang="ru-RU" sz="2000" dirty="0"/>
              <a:t> за час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компанії</a:t>
            </a:r>
            <a:r>
              <a:rPr lang="ru-RU" sz="2000" dirty="0"/>
              <a:t> </a:t>
            </a:r>
            <a:r>
              <a:rPr lang="ru-RU" sz="2000" dirty="0" err="1"/>
              <a:t>встановлено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6 </a:t>
            </a:r>
            <a:r>
              <a:rPr lang="ru-RU" sz="2000" dirty="0" err="1"/>
              <a:t>тисяч</a:t>
            </a:r>
            <a:r>
              <a:rPr lang="ru-RU" sz="2000" dirty="0"/>
              <a:t> </a:t>
            </a:r>
            <a:r>
              <a:rPr lang="ru-RU" sz="2000" dirty="0" err="1"/>
              <a:t>світильників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864EC6-CD3C-4E28-9DC9-8A8378141C4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969125" y="5175764"/>
            <a:ext cx="3840480" cy="1477328"/>
          </a:xfrm>
        </p:spPr>
        <p:txBody>
          <a:bodyPr/>
          <a:lstStyle/>
          <a:p>
            <a:r>
              <a:rPr lang="ru-RU" sz="2000" dirty="0" err="1"/>
              <a:t>Замінено</a:t>
            </a:r>
            <a:r>
              <a:rPr lang="ru-RU" sz="2000" dirty="0"/>
              <a:t> 2660 </a:t>
            </a:r>
            <a:r>
              <a:rPr lang="ru-RU" sz="2000" dirty="0" err="1"/>
              <a:t>погонних</a:t>
            </a:r>
            <a:r>
              <a:rPr lang="ru-RU" sz="2000" dirty="0"/>
              <a:t> </a:t>
            </a:r>
            <a:r>
              <a:rPr lang="ru-RU" sz="2000" dirty="0" err="1"/>
              <a:t>метрів</a:t>
            </a:r>
            <a:r>
              <a:rPr lang="ru-RU" sz="2000" dirty="0"/>
              <a:t> труб холодного водопостачання. </a:t>
            </a:r>
            <a:r>
              <a:rPr lang="ru-RU" sz="2000" dirty="0" err="1"/>
              <a:t>Замінено</a:t>
            </a:r>
            <a:r>
              <a:rPr lang="ru-RU" sz="2000" dirty="0"/>
              <a:t> вводи у </a:t>
            </a:r>
            <a:r>
              <a:rPr lang="ru-RU" sz="2000" dirty="0" err="1"/>
              <a:t>житлових</a:t>
            </a:r>
            <a:r>
              <a:rPr lang="ru-RU" sz="2000" dirty="0"/>
              <a:t> </a:t>
            </a:r>
            <a:r>
              <a:rPr lang="ru-RU" sz="2000" dirty="0" err="1"/>
              <a:t>будинках</a:t>
            </a:r>
            <a:r>
              <a:rPr lang="ru-RU" sz="2000" dirty="0"/>
              <a:t> та 80 </a:t>
            </a:r>
            <a:r>
              <a:rPr lang="ru-RU" sz="2000" dirty="0" err="1"/>
              <a:t>каналізаційних</a:t>
            </a:r>
            <a:r>
              <a:rPr lang="ru-RU" sz="2000" dirty="0"/>
              <a:t> </a:t>
            </a:r>
            <a:r>
              <a:rPr lang="ru-RU" sz="2000" dirty="0" err="1"/>
              <a:t>випусків</a:t>
            </a:r>
            <a:r>
              <a:rPr lang="ru-RU" sz="2000" dirty="0"/>
              <a:t>.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8FFB9-0B42-4EB6-902F-BE8BA666F55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31640" y="4185138"/>
            <a:ext cx="3773077" cy="2862322"/>
          </a:xfrm>
        </p:spPr>
        <p:txBody>
          <a:bodyPr/>
          <a:lstStyle/>
          <a:p>
            <a:r>
              <a:rPr lang="ru-RU" sz="2000" dirty="0" err="1"/>
              <a:t>Виконувались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з  ремонту </a:t>
            </a:r>
            <a:r>
              <a:rPr lang="ru-RU" sz="2000" dirty="0" err="1"/>
              <a:t>м'яких</a:t>
            </a:r>
            <a:r>
              <a:rPr lang="ru-RU" sz="2000" dirty="0"/>
              <a:t> та </a:t>
            </a:r>
            <a:r>
              <a:rPr lang="ru-RU" sz="2000" dirty="0" err="1"/>
              <a:t>щиферних</a:t>
            </a:r>
            <a:r>
              <a:rPr lang="ru-RU" sz="2000" dirty="0"/>
              <a:t> </a:t>
            </a:r>
            <a:r>
              <a:rPr lang="ru-RU" sz="2000" dirty="0" err="1"/>
              <a:t>покрівель</a:t>
            </a:r>
            <a:r>
              <a:rPr lang="ru-RU" sz="2000" dirty="0"/>
              <a:t>. У  31 </a:t>
            </a:r>
            <a:r>
              <a:rPr lang="ru-RU" sz="2000" dirty="0" err="1"/>
              <a:t>будинку</a:t>
            </a:r>
            <a:r>
              <a:rPr lang="ru-RU" sz="2000" dirty="0"/>
              <a:t> здійснили поточний  ремонт цоколів, у 34-и відремонтували козирки входу до під'їзду. Відновлено </a:t>
            </a:r>
            <a:r>
              <a:rPr lang="ru-RU" sz="2000" dirty="0" err="1"/>
              <a:t>майже</a:t>
            </a:r>
            <a:r>
              <a:rPr lang="ru-RU" sz="2000" dirty="0"/>
              <a:t> 12 тис. погонних метрів </a:t>
            </a:r>
            <a:r>
              <a:rPr lang="ru-RU" sz="2000" dirty="0" err="1"/>
              <a:t>міжпанельних</a:t>
            </a:r>
            <a:r>
              <a:rPr lang="ru-RU" sz="2000" dirty="0"/>
              <a:t> </a:t>
            </a:r>
            <a:r>
              <a:rPr lang="ru-RU" sz="2000" dirty="0" err="1"/>
              <a:t>швів</a:t>
            </a:r>
            <a:r>
              <a:rPr lang="ru-RU" sz="2000" dirty="0"/>
              <a:t>. 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B63236F-5C7B-4B0D-9817-35E6ED08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17" y="334310"/>
            <a:ext cx="2375877" cy="867930"/>
          </a:xfrm>
        </p:spPr>
        <p:txBody>
          <a:bodyPr/>
          <a:lstStyle/>
          <a:p>
            <a:r>
              <a:rPr lang="ru-RU" sz="2800" dirty="0" err="1"/>
              <a:t>Комунальна</a:t>
            </a:r>
            <a:r>
              <a:rPr lang="ru-RU" sz="2800" dirty="0"/>
              <a:t> сфера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F078006-84F4-4B3E-8F39-7165A76D22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20319" y="121944"/>
            <a:ext cx="9084398" cy="535531"/>
          </a:xfrm>
        </p:spPr>
        <p:txBody>
          <a:bodyPr/>
          <a:lstStyle/>
          <a:p>
            <a:r>
              <a:rPr lang="uk-UA" sz="3200" dirty="0"/>
              <a:t>Управляюча компанія «Універсал-сервіс ЛТД»</a:t>
            </a:r>
            <a:endParaRPr lang="ru-RU" sz="32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0E6370-202E-430A-A129-F5E452547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9A46AF-FE5E-49D2-B96F-3C3BAF277F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51" y="1483285"/>
            <a:ext cx="3855518" cy="28271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60B7D2-7A26-4B94-90DA-D49CA5D496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27336" y="1570255"/>
            <a:ext cx="3548906" cy="33749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574505-5F33-4E35-A810-A76E2DB81B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008" y="1437152"/>
            <a:ext cx="4028384" cy="266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3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94D640C-9583-4071-ABAB-4392BBDCA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75" y="4666360"/>
            <a:ext cx="3371977" cy="1754326"/>
          </a:xfrm>
        </p:spPr>
        <p:txBody>
          <a:bodyPr/>
          <a:lstStyle/>
          <a:p>
            <a:r>
              <a:rPr lang="uk-UA" sz="2000" b="0" dirty="0"/>
              <a:t>Компанією GIZ  передано два комплекти  комп'ютерної техніки з програмним забезпеченням та багатофункціональний пристрій.</a:t>
            </a:r>
            <a:endParaRPr lang="ru-RU" sz="2000" b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4B176E-866A-43D8-9EA7-4902E9C9E00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950413" y="4665950"/>
            <a:ext cx="3840480" cy="1937966"/>
          </a:xfrm>
        </p:spPr>
        <p:txBody>
          <a:bodyPr/>
          <a:lstStyle/>
          <a:p>
            <a:r>
              <a:rPr lang="uk-UA" sz="2000" b="0" dirty="0"/>
              <a:t>Отримали “Мобільний офіс” - комплекс обладнання портативного автоматизованого робочого місця для надання послуг.</a:t>
            </a:r>
            <a:endParaRPr lang="ru-RU" sz="2000" b="0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B0743D-A0DF-45A1-B15C-452FB328C2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41588" y="4666360"/>
            <a:ext cx="3688709" cy="1754326"/>
          </a:xfrm>
        </p:spPr>
        <p:txBody>
          <a:bodyPr/>
          <a:lstStyle/>
          <a:p>
            <a:r>
              <a:rPr lang="uk-UA" sz="2000" b="0" dirty="0"/>
              <a:t>Важливою подією стало приєднання Центру  до програми “</a:t>
            </a:r>
            <a:r>
              <a:rPr lang="en-US" sz="2000" b="0" dirty="0"/>
              <a:t>U</a:t>
            </a:r>
            <a:r>
              <a:rPr lang="uk-UA" sz="2000" b="0" dirty="0"/>
              <a:t>-</a:t>
            </a:r>
            <a:r>
              <a:rPr lang="en-US" sz="2000" b="0" dirty="0"/>
              <a:t>LEAD</a:t>
            </a:r>
            <a:r>
              <a:rPr lang="uk-UA" sz="2000" b="0" dirty="0"/>
              <a:t> з Європою”.  Результатом  співпраці  є технічна модернізація установи</a:t>
            </a:r>
            <a:r>
              <a:rPr lang="uk-UA" sz="2000" dirty="0"/>
              <a:t>.</a:t>
            </a:r>
            <a:endParaRPr lang="ru-RU" sz="200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1115A24-B0A5-4397-B3D5-929CD3067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74" y="382798"/>
            <a:ext cx="2375877" cy="535531"/>
          </a:xfrm>
        </p:spPr>
        <p:txBody>
          <a:bodyPr/>
          <a:lstStyle/>
          <a:p>
            <a:r>
              <a:rPr lang="uk-UA" dirty="0"/>
              <a:t>ЦНАП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43F8C15-8F2F-41A3-BC19-010D26A87C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07602" y="204421"/>
            <a:ext cx="9084398" cy="1089529"/>
          </a:xfrm>
        </p:spPr>
        <p:txBody>
          <a:bodyPr/>
          <a:lstStyle/>
          <a:p>
            <a:r>
              <a:rPr lang="uk-UA" dirty="0"/>
              <a:t>ЦНАП та УП та СЗН удосконалюють свою роботу, стали учасниками Менторської  програми від Німецького   товариства міжнародного  співробітництва (GIZ).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12A55C-5073-4AF6-93D7-8F84B216E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B45081-DCEF-4DF7-8F0A-800FE9BBCA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74" y="1989349"/>
            <a:ext cx="3371978" cy="24356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D90597-D6F9-4FDF-BDA0-25DC705B89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588" y="2025608"/>
            <a:ext cx="3682538" cy="24356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5A4DCF-E87C-4ED5-95A2-F6BC22A9D3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492" y="2025608"/>
            <a:ext cx="4156456" cy="243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68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A081B11-7652-4E04-8533-5A092D366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15" y="4851759"/>
            <a:ext cx="3714704" cy="1477328"/>
          </a:xfrm>
        </p:spPr>
        <p:txBody>
          <a:bodyPr/>
          <a:lstStyle/>
          <a:p>
            <a:r>
              <a:rPr lang="ru-RU" sz="2000" dirty="0" err="1"/>
              <a:t>Замінено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en-US" sz="2000" dirty="0"/>
              <a:t>5</a:t>
            </a:r>
            <a:r>
              <a:rPr lang="ru-RU" sz="2000" dirty="0"/>
              <a:t> тис. м. </a:t>
            </a:r>
            <a:r>
              <a:rPr lang="ru-RU" sz="2000" dirty="0" err="1"/>
              <a:t>вуличних</a:t>
            </a:r>
            <a:r>
              <a:rPr lang="ru-RU" sz="2000" dirty="0"/>
              <a:t> та </a:t>
            </a:r>
            <a:r>
              <a:rPr lang="ru-RU" sz="2000" dirty="0" err="1"/>
              <a:t>магістральних</a:t>
            </a:r>
            <a:r>
              <a:rPr lang="ru-RU" sz="2000" dirty="0"/>
              <a:t> </a:t>
            </a:r>
            <a:r>
              <a:rPr lang="uk-UA" sz="2000" dirty="0"/>
              <a:t>мереж</a:t>
            </a:r>
            <a:r>
              <a:rPr lang="ru-RU" sz="2000" dirty="0"/>
              <a:t>. </a:t>
            </a:r>
            <a:r>
              <a:rPr lang="ru-RU" sz="2000" dirty="0" err="1"/>
              <a:t>Відремонтовано</a:t>
            </a:r>
            <a:r>
              <a:rPr lang="ru-RU" sz="2000" dirty="0"/>
              <a:t> та </a:t>
            </a:r>
            <a:r>
              <a:rPr lang="ru-RU" sz="2000" dirty="0" err="1"/>
              <a:t>замінено</a:t>
            </a:r>
            <a:r>
              <a:rPr lang="ru-RU" sz="2000" dirty="0"/>
              <a:t> 50 </a:t>
            </a:r>
            <a:r>
              <a:rPr lang="ru-RU" sz="2000" dirty="0" err="1"/>
              <a:t>одиниць</a:t>
            </a:r>
            <a:r>
              <a:rPr lang="ru-RU" sz="2000" dirty="0"/>
              <a:t> </a:t>
            </a:r>
            <a:r>
              <a:rPr lang="ru-RU" sz="2000" dirty="0" err="1"/>
              <a:t>запірної</a:t>
            </a:r>
            <a:r>
              <a:rPr lang="ru-RU" sz="2000" dirty="0"/>
              <a:t> </a:t>
            </a:r>
            <a:r>
              <a:rPr lang="ru-RU" sz="2000" dirty="0" err="1"/>
              <a:t>арматури</a:t>
            </a:r>
            <a:r>
              <a:rPr lang="ru-RU" sz="2000" dirty="0"/>
              <a:t>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A2706B-5BDA-462E-88BE-26C6F2B38DD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951777" y="4854491"/>
            <a:ext cx="3840480" cy="1807618"/>
          </a:xfrm>
        </p:spPr>
        <p:txBody>
          <a:bodyPr/>
          <a:lstStyle/>
          <a:p>
            <a:r>
              <a:rPr lang="ru-RU" sz="2000" dirty="0"/>
              <a:t>По цеху водопостачання виконано ремонт насосного обладнання, замінено хлоратор на насосній станції ІІ підйому.</a:t>
            </a:r>
          </a:p>
          <a:p>
            <a:r>
              <a:rPr lang="ru-RU" sz="2000" dirty="0"/>
              <a:t>Замінено 13 пожежних гідрантів та 52 придбано.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7255A9-C02B-4CE5-9310-88B5AFF12AA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977911" y="4851759"/>
            <a:ext cx="3773077" cy="1209944"/>
          </a:xfrm>
        </p:spPr>
        <p:txBody>
          <a:bodyPr/>
          <a:lstStyle/>
          <a:p>
            <a:r>
              <a:rPr lang="ru-RU" sz="2000" dirty="0"/>
              <a:t>Проведено монтаж та </a:t>
            </a:r>
            <a:r>
              <a:rPr lang="ru-RU" sz="2000" dirty="0" err="1"/>
              <a:t>встановлено</a:t>
            </a:r>
            <a:r>
              <a:rPr lang="ru-RU" sz="2000" dirty="0"/>
              <a:t> обладнання для знезараження </a:t>
            </a:r>
            <a:r>
              <a:rPr lang="ru-RU" sz="2000" dirty="0" err="1"/>
              <a:t>гіпохлоритом</a:t>
            </a:r>
            <a:r>
              <a:rPr lang="ru-RU" sz="2000" dirty="0"/>
              <a:t> </a:t>
            </a:r>
            <a:r>
              <a:rPr lang="ru-RU" sz="2000" dirty="0" err="1"/>
              <a:t>натрія</a:t>
            </a:r>
            <a:r>
              <a:rPr lang="ru-RU" sz="2000" dirty="0"/>
              <a:t>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47F061A-B2F5-4B2D-B526-D9BFF0C1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02" y="317104"/>
            <a:ext cx="2375877" cy="867930"/>
          </a:xfrm>
        </p:spPr>
        <p:txBody>
          <a:bodyPr/>
          <a:lstStyle/>
          <a:p>
            <a:r>
              <a:rPr lang="uk-UA" sz="2800" dirty="0"/>
              <a:t>Комунальна сфера</a:t>
            </a:r>
            <a:endParaRPr lang="ru-RU" sz="2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2C2BD49-D9A4-4722-BD88-C019E20973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83759" y="182442"/>
            <a:ext cx="4361382" cy="590931"/>
          </a:xfrm>
        </p:spPr>
        <p:txBody>
          <a:bodyPr/>
          <a:lstStyle/>
          <a:p>
            <a:r>
              <a:rPr lang="uk-UA" sz="3600" dirty="0" err="1"/>
              <a:t>Покровводоканал</a:t>
            </a:r>
            <a:endParaRPr lang="ru-RU" sz="36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FC4458-A955-490E-A847-58FEC0B95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17AC71-C13C-479B-AC24-1A576A9BAA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02" y="1406151"/>
            <a:ext cx="5109556" cy="32804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2A6992-87BE-4276-B38E-D059BA84EA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976" y="1396537"/>
            <a:ext cx="5493722" cy="328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48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73A07CC-63BA-48A5-AAB7-3BBC79852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09" y="4690091"/>
            <a:ext cx="3714704" cy="2599686"/>
          </a:xfrm>
        </p:spPr>
        <p:txBody>
          <a:bodyPr/>
          <a:lstStyle/>
          <a:p>
            <a:r>
              <a:rPr lang="uk-UA" sz="2000" dirty="0"/>
              <a:t>Підприємство виконувало роботи та надавало послуги  з утримання, технічного обслуговування об'єктів та елементів благоустрою.</a:t>
            </a:r>
            <a:endParaRPr lang="ru-RU" sz="2000" dirty="0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B96DDF-EE02-43C0-BA65-F18FBD1955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084986" y="4325362"/>
            <a:ext cx="3840480" cy="2031325"/>
          </a:xfrm>
        </p:spPr>
        <p:txBody>
          <a:bodyPr/>
          <a:lstStyle/>
          <a:p>
            <a:r>
              <a:rPr lang="uk-UA" sz="2000" dirty="0"/>
              <a:t>За  рахунок обласного бюджету до комунальної власності міста передано міні-навантажувач  «</a:t>
            </a:r>
            <a:r>
              <a:rPr lang="en-US" sz="2000" dirty="0"/>
              <a:t>BOBCAT</a:t>
            </a:r>
            <a:r>
              <a:rPr lang="uk-UA" sz="2000" dirty="0"/>
              <a:t>» та «Комбіновану дорожню машину зі змінним обладнанням </a:t>
            </a:r>
            <a:r>
              <a:rPr lang="ru-RU" sz="2000" dirty="0"/>
              <a:t>CEKSAN</a:t>
            </a:r>
            <a:r>
              <a:rPr lang="uk-UA" sz="2000" dirty="0"/>
              <a:t> та </a:t>
            </a:r>
            <a:r>
              <a:rPr lang="ru-RU" sz="2000" dirty="0"/>
              <a:t>TDI</a:t>
            </a:r>
            <a:r>
              <a:rPr lang="uk-UA" sz="2000" dirty="0"/>
              <a:t>  </a:t>
            </a:r>
            <a:r>
              <a:rPr lang="ru-RU" sz="2000" dirty="0"/>
              <a:t>MUHENDISLIK</a:t>
            </a:r>
            <a:r>
              <a:rPr lang="uk-UA" sz="2000" dirty="0"/>
              <a:t>”.</a:t>
            </a: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17D030F-15DF-4D1F-A1BD-7BC305C8D54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96" y="1850593"/>
            <a:ext cx="3365500" cy="2524125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5A4E1EE-3AC4-4325-8EBE-5CAC853D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58" y="282051"/>
            <a:ext cx="2375877" cy="867930"/>
          </a:xfrm>
        </p:spPr>
        <p:txBody>
          <a:bodyPr/>
          <a:lstStyle/>
          <a:p>
            <a:r>
              <a:rPr lang="uk-UA" sz="2800" dirty="0"/>
              <a:t>Комунальна сфера</a:t>
            </a:r>
            <a:endParaRPr lang="ru-RU" sz="2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FC8C6A3-F33B-4C98-BF4F-160B7259D8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22108" y="206734"/>
            <a:ext cx="2973157" cy="590931"/>
          </a:xfrm>
        </p:spPr>
        <p:txBody>
          <a:bodyPr/>
          <a:lstStyle/>
          <a:p>
            <a:r>
              <a:rPr lang="uk-UA" sz="3600" dirty="0"/>
              <a:t>Добробут</a:t>
            </a:r>
            <a:endParaRPr lang="ru-RU" sz="36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95208F-7ECD-4368-9764-FBF71EFE3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37DF96-75B0-4BCA-BBF9-04DBE8BAED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599" y="697968"/>
            <a:ext cx="4364183" cy="33386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2105F21-197C-4981-9B62-759C069129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323" y="1879722"/>
            <a:ext cx="3952904" cy="34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57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C04343D6-1E1E-47F9-B90D-DD955BAB8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4533556"/>
            <a:ext cx="4109258" cy="2031325"/>
          </a:xfrm>
        </p:spPr>
        <p:txBody>
          <a:bodyPr/>
          <a:lstStyle/>
          <a:p>
            <a:r>
              <a:rPr lang="ru-RU" sz="2000" dirty="0"/>
              <a:t>Членам </a:t>
            </a:r>
            <a:r>
              <a:rPr lang="ru-RU" sz="2000" dirty="0" err="1"/>
              <a:t>сімей</a:t>
            </a:r>
            <a:r>
              <a:rPr lang="ru-RU" sz="2000" dirty="0"/>
              <a:t> </a:t>
            </a:r>
            <a:r>
              <a:rPr lang="ru-RU" sz="2000" dirty="0" err="1"/>
              <a:t>загиблих</a:t>
            </a:r>
            <a:r>
              <a:rPr lang="ru-RU" sz="2000" dirty="0"/>
              <a:t> </a:t>
            </a:r>
            <a:r>
              <a:rPr lang="ru-RU" sz="2000" dirty="0" err="1"/>
              <a:t>учасників</a:t>
            </a:r>
            <a:r>
              <a:rPr lang="ru-RU" sz="2000" dirty="0"/>
              <a:t> АТО  </a:t>
            </a:r>
            <a:r>
              <a:rPr lang="ru-RU" sz="2000" dirty="0" err="1"/>
              <a:t>надана</a:t>
            </a:r>
            <a:r>
              <a:rPr lang="ru-RU" sz="2000" dirty="0"/>
              <a:t> </a:t>
            </a:r>
            <a:r>
              <a:rPr lang="ru-RU" sz="2000" dirty="0" err="1"/>
              <a:t>додаткова</a:t>
            </a:r>
            <a:r>
              <a:rPr lang="ru-RU" sz="2000" dirty="0"/>
              <a:t> </a:t>
            </a:r>
            <a:r>
              <a:rPr lang="ru-RU" sz="2000" dirty="0" err="1"/>
              <a:t>пільга</a:t>
            </a:r>
            <a:r>
              <a:rPr lang="ru-RU" sz="2000" dirty="0"/>
              <a:t> — 50%  на оплату </a:t>
            </a:r>
            <a:r>
              <a:rPr lang="ru-RU" sz="2000" dirty="0" err="1"/>
              <a:t>житлово-комунальних</a:t>
            </a:r>
            <a:r>
              <a:rPr lang="ru-RU" sz="2000" dirty="0"/>
              <a:t> </a:t>
            </a:r>
            <a:r>
              <a:rPr lang="ru-RU" sz="2000" dirty="0" err="1"/>
              <a:t>послуг</a:t>
            </a:r>
            <a:r>
              <a:rPr lang="ru-RU" sz="2000" dirty="0"/>
              <a:t>. </a:t>
            </a:r>
            <a:r>
              <a:rPr lang="ru-RU" sz="2000" dirty="0" err="1"/>
              <a:t>Щомісячно</a:t>
            </a:r>
            <a:r>
              <a:rPr lang="ru-RU" sz="2000" dirty="0"/>
              <a:t> </a:t>
            </a:r>
            <a:r>
              <a:rPr lang="ru-RU" sz="2000" dirty="0" err="1"/>
              <a:t>надається</a:t>
            </a:r>
            <a:r>
              <a:rPr lang="ru-RU" sz="2000" dirty="0"/>
              <a:t> </a:t>
            </a:r>
            <a:r>
              <a:rPr lang="ru-RU" sz="2000" dirty="0" err="1"/>
              <a:t>матеріальна</a:t>
            </a:r>
            <a:r>
              <a:rPr lang="ru-RU" sz="2000" dirty="0"/>
              <a:t> </a:t>
            </a:r>
            <a:r>
              <a:rPr lang="ru-RU" sz="2000" dirty="0" err="1"/>
              <a:t>допомога</a:t>
            </a:r>
            <a:r>
              <a:rPr lang="ru-RU" sz="2000" dirty="0"/>
              <a:t> кожному члену </a:t>
            </a:r>
            <a:r>
              <a:rPr lang="ru-RU" sz="2000" dirty="0" err="1"/>
              <a:t>сім'ї</a:t>
            </a:r>
            <a:r>
              <a:rPr lang="ru-RU" sz="2000" dirty="0"/>
              <a:t> </a:t>
            </a:r>
            <a:r>
              <a:rPr lang="ru-RU" sz="2000" dirty="0" err="1"/>
              <a:t>загиблого</a:t>
            </a:r>
            <a:r>
              <a:rPr lang="ru-RU" sz="2000" dirty="0"/>
              <a:t> </a:t>
            </a:r>
            <a:r>
              <a:rPr lang="ru-RU" sz="2000" dirty="0" err="1"/>
              <a:t>учасника</a:t>
            </a:r>
            <a:r>
              <a:rPr lang="ru-RU" sz="2000" dirty="0"/>
              <a:t> АТО.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CDA9B1-B3BC-49C2-AB0D-451A0359F8C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081745" y="4533556"/>
            <a:ext cx="4028510" cy="1477328"/>
          </a:xfrm>
        </p:spPr>
        <p:txBody>
          <a:bodyPr/>
          <a:lstStyle/>
          <a:p>
            <a:r>
              <a:rPr lang="ru-RU" sz="2000" dirty="0"/>
              <a:t>Для учасників бойових дій з числа учасників антитерористичної операції запроваджено виплату одноразової адресної грошової допомоги з  </a:t>
            </a:r>
            <a:r>
              <a:rPr lang="ru-RU" sz="2000" dirty="0" err="1"/>
              <a:t>міського</a:t>
            </a:r>
            <a:r>
              <a:rPr lang="ru-RU" sz="2000" dirty="0"/>
              <a:t> бюджету.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7C50C4-15AB-49DE-A599-2E076165317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960822" y="4533556"/>
            <a:ext cx="4109258" cy="1937966"/>
          </a:xfrm>
        </p:spPr>
        <p:txBody>
          <a:bodyPr/>
          <a:lstStyle/>
          <a:p>
            <a:r>
              <a:rPr lang="ru-RU" sz="2000" dirty="0"/>
              <a:t>Для психологічної реабілітації, соціальної та професійної адаптації, управлінням праці направлено на навчання 12 учасників АТО (у 2017-му - 6).</a:t>
            </a:r>
          </a:p>
          <a:p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E93294C-212B-44E2-AA34-27C8B0B5E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соцзахист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3F6E14C-5056-43C3-94C8-9790417F9E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00922" y="173208"/>
            <a:ext cx="9191078" cy="867930"/>
          </a:xfrm>
        </p:spPr>
        <p:txBody>
          <a:bodyPr/>
          <a:lstStyle/>
          <a:p>
            <a:r>
              <a:rPr lang="ru-RU" sz="2800" dirty="0"/>
              <a:t>У </a:t>
            </a:r>
            <a:r>
              <a:rPr lang="ru-RU" sz="2800" dirty="0" err="1"/>
              <a:t>місті</a:t>
            </a:r>
            <a:r>
              <a:rPr lang="ru-RU" sz="2800" dirty="0"/>
              <a:t> </a:t>
            </a:r>
            <a:r>
              <a:rPr lang="ru-RU" sz="2800" dirty="0" err="1"/>
              <a:t>обліковується</a:t>
            </a:r>
            <a:r>
              <a:rPr lang="ru-RU" sz="2800" dirty="0"/>
              <a:t> 256 </a:t>
            </a:r>
            <a:r>
              <a:rPr lang="ru-RU" sz="2800" dirty="0" err="1"/>
              <a:t>учасників</a:t>
            </a:r>
            <a:r>
              <a:rPr lang="ru-RU" sz="2800" dirty="0"/>
              <a:t> АТО,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мають</a:t>
            </a:r>
            <a:r>
              <a:rPr lang="ru-RU" sz="2800" dirty="0"/>
              <a:t> статус </a:t>
            </a:r>
            <a:r>
              <a:rPr lang="ru-RU" sz="2800" dirty="0" err="1"/>
              <a:t>учасників</a:t>
            </a:r>
            <a:r>
              <a:rPr lang="ru-RU" sz="2800" dirty="0"/>
              <a:t> </a:t>
            </a:r>
            <a:r>
              <a:rPr lang="ru-RU" sz="2800" dirty="0" err="1"/>
              <a:t>бойових</a:t>
            </a:r>
            <a:r>
              <a:rPr lang="ru-RU" sz="2800" dirty="0"/>
              <a:t> </a:t>
            </a:r>
            <a:r>
              <a:rPr lang="ru-RU" sz="2800" dirty="0" err="1"/>
              <a:t>дій</a:t>
            </a:r>
            <a:r>
              <a:rPr lang="ru-RU" sz="2800" dirty="0"/>
              <a:t>.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7FCB42-461E-46F0-A0FD-75593AA7B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08B78B-EB78-43CF-BC22-14C29582D3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754" y="1559890"/>
            <a:ext cx="4109258" cy="27918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C245C0B-4AB0-458D-9111-1DEB43E9E1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989" y="1559890"/>
            <a:ext cx="3931601" cy="279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02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0076" y="4897524"/>
            <a:ext cx="3714704" cy="1754326"/>
          </a:xfrm>
        </p:spPr>
        <p:txBody>
          <a:bodyPr/>
          <a:lstStyle/>
          <a:p>
            <a:r>
              <a:rPr lang="uk-UA" sz="2000" dirty="0"/>
              <a:t>Відшкодовано суми нарахованих пільг за послуги зв’язку пільговій категорії громадян у сумі 250 тис. грн. ,придбано  80 </a:t>
            </a:r>
            <a:r>
              <a:rPr lang="uk-UA" sz="2000" dirty="0" err="1"/>
              <a:t>телетюнерів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4"/>
          </p:nvPr>
        </p:nvSpPr>
        <p:spPr>
          <a:xfrm>
            <a:off x="4175760" y="4897524"/>
            <a:ext cx="3840480" cy="923330"/>
          </a:xfrm>
        </p:spPr>
        <p:txBody>
          <a:bodyPr/>
          <a:lstStyle/>
          <a:p>
            <a:r>
              <a:rPr lang="uk-UA" sz="2000" dirty="0"/>
              <a:t>Встановлено підйомну платформу вартістю 110,0 тис.грн. інваліду дитинства. 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idx="15"/>
          </p:nvPr>
        </p:nvSpPr>
        <p:spPr>
          <a:xfrm>
            <a:off x="8157220" y="3909015"/>
            <a:ext cx="3773077" cy="2768963"/>
          </a:xfrm>
        </p:spPr>
        <p:txBody>
          <a:bodyPr/>
          <a:lstStyle/>
          <a:p>
            <a:r>
              <a:rPr lang="uk-UA" sz="2000" dirty="0"/>
              <a:t>Надано одноразову матеріальну допомогу на придбання мобільних телефонів з програмою невізуального екранного доступу та супутниковою  навігацією особам з тяжкими вадами зору.</a:t>
            </a:r>
            <a:endParaRPr lang="ru-RU" sz="2000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8979" y="127136"/>
            <a:ext cx="2375877" cy="978729"/>
          </a:xfrm>
        </p:spPr>
        <p:txBody>
          <a:bodyPr/>
          <a:lstStyle/>
          <a:p>
            <a:r>
              <a:rPr lang="uk-UA" dirty="0"/>
              <a:t>Соціальна сфера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784" y="881742"/>
            <a:ext cx="2953016" cy="3796394"/>
          </a:xfrm>
          <a:prstGeom prst="rect">
            <a:avLst/>
          </a:prstGeom>
        </p:spPr>
      </p:pic>
      <p:pic>
        <p:nvPicPr>
          <p:cNvPr id="1026" name="Picture 2" descr="C:\Users\Pressa\Desktop\звіт 2018-2\звіт 2018\звіт слайди\соцзах\P13302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01" y="1687483"/>
            <a:ext cx="4062765" cy="30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102097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3441" y="849190"/>
            <a:ext cx="3956856" cy="28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665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D710511F-883C-4751-98AC-4514EBB89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96" y="4540250"/>
            <a:ext cx="3714704" cy="2322687"/>
          </a:xfrm>
        </p:spPr>
        <p:txBody>
          <a:bodyPr/>
          <a:lstStyle/>
          <a:p>
            <a:r>
              <a:rPr lang="uk-UA" sz="2000" dirty="0"/>
              <a:t>З</a:t>
            </a:r>
            <a:r>
              <a:rPr lang="ru-RU" sz="2000" dirty="0"/>
              <a:t>а державною </a:t>
            </a:r>
            <a:r>
              <a:rPr lang="ru-RU" sz="2000" dirty="0" err="1"/>
              <a:t>програмою</a:t>
            </a:r>
            <a:r>
              <a:rPr lang="ru-RU" sz="2000" dirty="0"/>
              <a:t> та за </a:t>
            </a:r>
            <a:r>
              <a:rPr lang="ru-RU" sz="2000" dirty="0" err="1"/>
              <a:t>кошти</a:t>
            </a:r>
            <a:r>
              <a:rPr lang="ru-RU" sz="2000" dirty="0"/>
              <a:t> </a:t>
            </a:r>
            <a:r>
              <a:rPr lang="ru-RU" sz="2000" dirty="0" err="1"/>
              <a:t>державної</a:t>
            </a:r>
            <a:r>
              <a:rPr lang="ru-RU" sz="2000" dirty="0"/>
              <a:t> </a:t>
            </a:r>
            <a:r>
              <a:rPr lang="ru-RU" sz="2000" dirty="0" err="1"/>
              <a:t>субвенції</a:t>
            </a:r>
            <a:r>
              <a:rPr lang="ru-RU" sz="2000" dirty="0"/>
              <a:t>  </a:t>
            </a:r>
            <a:r>
              <a:rPr lang="ru-RU" sz="2000" dirty="0" err="1"/>
              <a:t>придбано</a:t>
            </a:r>
            <a:r>
              <a:rPr lang="ru-RU" sz="2000" dirty="0"/>
              <a:t> </a:t>
            </a:r>
            <a:r>
              <a:rPr lang="ru-RU" sz="2000" dirty="0" err="1"/>
              <a:t>житло</a:t>
            </a:r>
            <a:r>
              <a:rPr lang="ru-RU" sz="2000" dirty="0"/>
              <a:t> </a:t>
            </a:r>
            <a:r>
              <a:rPr lang="ru-RU" sz="2000" dirty="0" err="1"/>
              <a:t>дітям</a:t>
            </a:r>
            <a:r>
              <a:rPr lang="ru-RU" sz="2000" dirty="0"/>
              <a:t> - сиротам та </a:t>
            </a:r>
            <a:r>
              <a:rPr lang="ru-RU" sz="2000" dirty="0" err="1"/>
              <a:t>позбавленим</a:t>
            </a:r>
            <a:r>
              <a:rPr lang="ru-RU" sz="2000" dirty="0"/>
              <a:t> </a:t>
            </a:r>
            <a:r>
              <a:rPr lang="ru-RU" sz="2000" dirty="0" err="1"/>
              <a:t>батьківського</a:t>
            </a:r>
            <a:r>
              <a:rPr lang="ru-RU" sz="2000" dirty="0"/>
              <a:t> </a:t>
            </a:r>
            <a:r>
              <a:rPr lang="ru-RU" sz="2000" dirty="0" err="1"/>
              <a:t>піклування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F40224-3304-4EB7-A62E-A11B47383CC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69588" y="4540250"/>
            <a:ext cx="4368037" cy="2343206"/>
          </a:xfrm>
        </p:spPr>
        <p:txBody>
          <a:bodyPr/>
          <a:lstStyle/>
          <a:p>
            <a:r>
              <a:rPr lang="ru-RU" sz="2000" dirty="0"/>
              <a:t>За результатами проведеної  інвентаризації  житлового фонду та на підставі переданих позовів до суду щодо покинутого житла, </a:t>
            </a:r>
            <a:r>
              <a:rPr lang="ru-RU" sz="2000" dirty="0" err="1"/>
              <a:t>міській</a:t>
            </a:r>
            <a:r>
              <a:rPr lang="ru-RU" sz="2000" dirty="0"/>
              <a:t> </a:t>
            </a:r>
            <a:r>
              <a:rPr lang="ru-RU" sz="2000" dirty="0" err="1"/>
              <a:t>громаді</a:t>
            </a:r>
            <a:r>
              <a:rPr lang="ru-RU" sz="2000" dirty="0"/>
              <a:t> повернуто 25 квартир.</a:t>
            </a:r>
          </a:p>
          <a:p>
            <a:r>
              <a:rPr lang="ru-RU" sz="2000" dirty="0"/>
              <a:t> 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FC71BF-CD6E-4D4D-9898-C6EE6C9DF7C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15830" y="4540250"/>
            <a:ext cx="3656165" cy="2214965"/>
          </a:xfrm>
        </p:spPr>
        <p:txBody>
          <a:bodyPr/>
          <a:lstStyle/>
          <a:p>
            <a:r>
              <a:rPr lang="ru-RU" sz="2000" dirty="0"/>
              <a:t>У соціальних гуртожитках міста </a:t>
            </a:r>
            <a:r>
              <a:rPr lang="ru-RU" sz="2000" dirty="0" err="1"/>
              <a:t>зареєстровано</a:t>
            </a:r>
            <a:r>
              <a:rPr lang="ru-RU" sz="2000" dirty="0"/>
              <a:t> 347 осіб,  </a:t>
            </a:r>
            <a:r>
              <a:rPr lang="ru-RU" sz="2000" dirty="0" err="1"/>
              <a:t>які</a:t>
            </a:r>
            <a:r>
              <a:rPr lang="ru-RU" sz="2000" dirty="0"/>
              <a:t> потребують соціального захисту та підтримки. У 2018 році соціальний гуртожиток  </a:t>
            </a:r>
            <a:r>
              <a:rPr lang="ru-RU" sz="2000" dirty="0" err="1"/>
              <a:t>отримали</a:t>
            </a:r>
            <a:r>
              <a:rPr lang="ru-RU" sz="2000" dirty="0"/>
              <a:t> 11  </a:t>
            </a:r>
            <a:r>
              <a:rPr lang="ru-RU" sz="2000" dirty="0" err="1"/>
              <a:t>осіб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707069F-17BC-4129-86E8-697F11D31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18" y="265207"/>
            <a:ext cx="2375877" cy="535531"/>
          </a:xfrm>
        </p:spPr>
        <p:txBody>
          <a:bodyPr/>
          <a:lstStyle/>
          <a:p>
            <a:r>
              <a:rPr lang="uk-UA" dirty="0" err="1"/>
              <a:t>соцзахист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855284D-0810-468D-91CB-DE138C4F82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89439" y="220443"/>
            <a:ext cx="8717105" cy="1089529"/>
          </a:xfrm>
        </p:spPr>
        <p:txBody>
          <a:bodyPr/>
          <a:lstStyle/>
          <a:p>
            <a:pPr algn="just"/>
            <a:r>
              <a:rPr lang="ru-RU" dirty="0"/>
              <a:t>На квартирному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Покровської</a:t>
            </a:r>
            <a:r>
              <a:rPr lang="ru-RU" dirty="0"/>
              <a:t> </a:t>
            </a:r>
            <a:r>
              <a:rPr lang="ru-RU" dirty="0" err="1"/>
              <a:t>міської</a:t>
            </a:r>
            <a:r>
              <a:rPr lang="ru-RU" dirty="0"/>
              <a:t> ради </a:t>
            </a:r>
            <a:r>
              <a:rPr lang="ru-RU" dirty="0" err="1"/>
              <a:t>перебуває</a:t>
            </a:r>
            <a:r>
              <a:rPr lang="ru-RU" dirty="0"/>
              <a:t> 578 </a:t>
            </a:r>
            <a:r>
              <a:rPr lang="ru-RU" dirty="0" err="1"/>
              <a:t>осіб</a:t>
            </a:r>
            <a:r>
              <a:rPr lang="ru-RU" dirty="0"/>
              <a:t>. </a:t>
            </a:r>
            <a:r>
              <a:rPr lang="ru-RU" dirty="0" err="1"/>
              <a:t>Протягом</a:t>
            </a:r>
            <a:r>
              <a:rPr lang="ru-RU" dirty="0"/>
              <a:t> року </a:t>
            </a:r>
            <a:r>
              <a:rPr lang="ru-RU" dirty="0" err="1"/>
              <a:t>житло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 31 родина (для </a:t>
            </a:r>
            <a:r>
              <a:rPr lang="ru-RU" dirty="0" err="1"/>
              <a:t>порівняння</a:t>
            </a:r>
            <a:r>
              <a:rPr lang="ru-RU" dirty="0"/>
              <a:t> у 2017 </a:t>
            </a:r>
            <a:r>
              <a:rPr lang="ru-RU" dirty="0" err="1"/>
              <a:t>році</a:t>
            </a:r>
            <a:r>
              <a:rPr lang="ru-RU" dirty="0"/>
              <a:t> - 26, у 2016му - 19).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A825B1-221F-49E1-9281-055391DD5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FDCF2C-1EDF-4BB7-8D55-CB293272B2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510" y="1576809"/>
            <a:ext cx="3929485" cy="27159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83450E-C925-4ED3-8A13-9ABFEDAAE6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05" y="1576809"/>
            <a:ext cx="4060342" cy="27600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644B772-7F7E-4946-AF08-4F783A5C68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407" y="1576808"/>
            <a:ext cx="2352043" cy="27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18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C16E8F3-0349-42D7-8C5A-E174DE6426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607" y="4753393"/>
            <a:ext cx="11658600" cy="2252924"/>
          </a:xfrm>
        </p:spPr>
        <p:txBody>
          <a:bodyPr/>
          <a:lstStyle/>
          <a:p>
            <a:r>
              <a:rPr lang="ru-RU" sz="2000" dirty="0" err="1"/>
              <a:t>Протягом</a:t>
            </a:r>
            <a:r>
              <a:rPr lang="ru-RU" sz="2000" dirty="0"/>
              <a:t> року на </a:t>
            </a:r>
            <a:r>
              <a:rPr lang="ru-RU" sz="2000" dirty="0" err="1"/>
              <a:t>обслуговуванні</a:t>
            </a:r>
            <a:r>
              <a:rPr lang="ru-RU" sz="2000" dirty="0"/>
              <a:t> у </a:t>
            </a:r>
            <a:r>
              <a:rPr lang="ru-RU" sz="2000" dirty="0" err="1"/>
              <a:t>відділеннях</a:t>
            </a:r>
            <a:r>
              <a:rPr lang="ru-RU" sz="2000" dirty="0"/>
              <a:t> </a:t>
            </a:r>
            <a:r>
              <a:rPr lang="ru-RU" sz="2000" dirty="0" err="1"/>
              <a:t>територіального</a:t>
            </a:r>
            <a:r>
              <a:rPr lang="ru-RU" sz="2000" dirty="0"/>
              <a:t> центру  </a:t>
            </a:r>
            <a:r>
              <a:rPr lang="ru-RU" sz="2000" dirty="0" err="1"/>
              <a:t>перебувало</a:t>
            </a:r>
            <a:r>
              <a:rPr lang="ru-RU" sz="2000" dirty="0"/>
              <a:t> 399 </a:t>
            </a:r>
            <a:r>
              <a:rPr lang="ru-RU" sz="2000" dirty="0" err="1"/>
              <a:t>підопічних</a:t>
            </a:r>
            <a:r>
              <a:rPr lang="ru-RU" sz="2000" dirty="0"/>
              <a:t>, </a:t>
            </a:r>
            <a:r>
              <a:rPr lang="ru-RU" sz="2000" dirty="0" err="1"/>
              <a:t>яким</a:t>
            </a:r>
            <a:r>
              <a:rPr lang="ru-RU" sz="2000" dirty="0"/>
              <a:t> </a:t>
            </a:r>
            <a:r>
              <a:rPr lang="ru-RU" sz="2000" dirty="0" err="1"/>
              <a:t>надано</a:t>
            </a:r>
            <a:r>
              <a:rPr lang="ru-RU" sz="2000" dirty="0"/>
              <a:t> широкий спектр </a:t>
            </a:r>
            <a:r>
              <a:rPr lang="ru-RU" sz="2000" dirty="0" err="1"/>
              <a:t>послуг</a:t>
            </a:r>
            <a:r>
              <a:rPr lang="ru-RU" sz="2000" dirty="0"/>
              <a:t>. </a:t>
            </a:r>
            <a:r>
              <a:rPr lang="uk-UA" sz="2000" dirty="0"/>
              <a:t>За цією цифрою наші ветерани, які потребують підтримки й уваги.</a:t>
            </a:r>
            <a:endParaRPr lang="ru-RU" sz="2000" dirty="0"/>
          </a:p>
          <a:p>
            <a:r>
              <a:rPr lang="uk-UA" sz="2000" dirty="0"/>
              <a:t>Для нас це пріоритет. У </a:t>
            </a:r>
            <a:r>
              <a:rPr lang="uk-UA" sz="2000" dirty="0" err="1"/>
              <a:t>терцентрі</a:t>
            </a:r>
            <a:r>
              <a:rPr lang="uk-UA" sz="2000" dirty="0"/>
              <a:t> діє Університет ІІІ віку, клуби за інтересами, стареньким допомагають на дому, створюють умови для змістовного проведення часу у закладі, аби вони не почувалися самотніми.</a:t>
            </a:r>
            <a:endParaRPr lang="ru-RU" sz="2000" dirty="0"/>
          </a:p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C056409-8511-4EBC-AE4A-3CD3EC84CA06}"/>
              </a:ext>
            </a:extLst>
          </p:cNvPr>
          <p:cNvSpPr/>
          <p:nvPr/>
        </p:nvSpPr>
        <p:spPr>
          <a:xfrm>
            <a:off x="263236" y="251442"/>
            <a:ext cx="2421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rgbClr val="000000"/>
                </a:solidFill>
                <a:cs typeface="Times New Roman CYR" panose="02020603050405020304" pitchFamily="18" charset="0"/>
              </a:rPr>
              <a:t>Т</a:t>
            </a:r>
            <a:r>
              <a:rPr lang="ru-RU" sz="2000" dirty="0">
                <a:solidFill>
                  <a:srgbClr val="000000"/>
                </a:solidFill>
                <a:cs typeface="Times New Roman CYR" panose="02020603050405020304" pitchFamily="18" charset="0"/>
              </a:rPr>
              <a:t>ЕРИТОРІАЛЬНИЙ                   ЦЕНТР   </a:t>
            </a:r>
            <a:endParaRPr lang="ru-RU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CFE8A6-014F-4751-8C84-5136F2B471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209" y="1581454"/>
            <a:ext cx="4685220" cy="30466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170B70-4D8F-4066-A758-682FBD4180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572" y="1581454"/>
            <a:ext cx="4577540" cy="304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83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D198771-353E-47C9-B9B7-CD46E30B41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9292" y="4480471"/>
            <a:ext cx="11658600" cy="2252924"/>
          </a:xfrm>
        </p:spPr>
        <p:txBody>
          <a:bodyPr/>
          <a:lstStyle/>
          <a:p>
            <a:pPr algn="ctr"/>
            <a:r>
              <a:rPr lang="ru-RU" sz="2000" dirty="0"/>
              <a:t>За  </a:t>
            </a:r>
            <a:r>
              <a:rPr lang="ru-RU" sz="2000" dirty="0" err="1"/>
              <a:t>рік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</a:t>
            </a:r>
            <a:r>
              <a:rPr lang="ru-RU" sz="2000" dirty="0" err="1"/>
              <a:t>тисячі</a:t>
            </a:r>
            <a:r>
              <a:rPr lang="ru-RU" sz="2000" dirty="0"/>
              <a:t> </a:t>
            </a:r>
            <a:r>
              <a:rPr lang="ru-RU" sz="2000" dirty="0" err="1"/>
              <a:t>громадян</a:t>
            </a:r>
            <a:r>
              <a:rPr lang="ru-RU" sz="2000" dirty="0"/>
              <a:t> </a:t>
            </a:r>
            <a:r>
              <a:rPr lang="ru-RU" sz="2000" dirty="0" err="1"/>
              <a:t>отримали</a:t>
            </a:r>
            <a:r>
              <a:rPr lang="ru-RU" sz="2000" dirty="0"/>
              <a:t> </a:t>
            </a:r>
            <a:r>
              <a:rPr lang="ru-RU" sz="2000" dirty="0" err="1"/>
              <a:t>благодійну</a:t>
            </a:r>
            <a:r>
              <a:rPr lang="ru-RU" sz="2000" dirty="0"/>
              <a:t> </a:t>
            </a:r>
            <a:r>
              <a:rPr lang="ru-RU" sz="2000" dirty="0" err="1"/>
              <a:t>допомогу</a:t>
            </a:r>
            <a:r>
              <a:rPr lang="ru-RU" sz="2000" dirty="0"/>
              <a:t>. В </a:t>
            </a:r>
            <a:r>
              <a:rPr lang="ru-RU" sz="2000" dirty="0" err="1"/>
              <a:t>холодну</a:t>
            </a:r>
            <a:r>
              <a:rPr lang="ru-RU" sz="2000" dirty="0"/>
              <a:t> пору у </a:t>
            </a:r>
            <a:r>
              <a:rPr lang="ru-RU" sz="2000" dirty="0" err="1"/>
              <a:t>приміщенні</a:t>
            </a:r>
            <a:r>
              <a:rPr lang="ru-RU" sz="2000" dirty="0"/>
              <a:t> </a:t>
            </a:r>
            <a:r>
              <a:rPr lang="ru-RU" sz="2000" dirty="0" err="1"/>
              <a:t>територіального</a:t>
            </a:r>
            <a:r>
              <a:rPr lang="ru-RU" sz="2000" dirty="0"/>
              <a:t>  центру  </a:t>
            </a:r>
            <a:r>
              <a:rPr lang="ru-RU" sz="2000" dirty="0" err="1"/>
              <a:t>організовано</a:t>
            </a:r>
            <a:r>
              <a:rPr lang="ru-RU" sz="2000" dirty="0"/>
              <a:t> </a:t>
            </a:r>
            <a:r>
              <a:rPr lang="ru-RU" sz="2000" dirty="0" err="1"/>
              <a:t>цілодобову</a:t>
            </a:r>
            <a:r>
              <a:rPr lang="ru-RU" sz="2000" dirty="0"/>
              <a:t> роботу </a:t>
            </a:r>
            <a:r>
              <a:rPr lang="ru-RU" sz="2000" dirty="0" err="1"/>
              <a:t>пунктів</a:t>
            </a:r>
            <a:r>
              <a:rPr lang="ru-RU" sz="2000" dirty="0"/>
              <a:t> </a:t>
            </a:r>
            <a:r>
              <a:rPr lang="ru-RU" sz="2000" dirty="0" err="1"/>
              <a:t>обігріву</a:t>
            </a:r>
            <a:r>
              <a:rPr lang="ru-RU" sz="2000" dirty="0"/>
              <a:t>. За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період</a:t>
            </a:r>
            <a:r>
              <a:rPr lang="ru-RU" sz="2000" dirty="0"/>
              <a:t> </a:t>
            </a:r>
            <a:r>
              <a:rPr lang="ru-RU" sz="2000" dirty="0" err="1"/>
              <a:t>зафіксовано</a:t>
            </a:r>
            <a:r>
              <a:rPr lang="ru-RU" sz="2000" dirty="0"/>
              <a:t> 110  </a:t>
            </a:r>
            <a:r>
              <a:rPr lang="ru-RU" sz="2000" dirty="0" err="1"/>
              <a:t>відвідувань</a:t>
            </a:r>
            <a:r>
              <a:rPr lang="ru-RU" sz="2000" dirty="0"/>
              <a:t>,  </a:t>
            </a:r>
            <a:r>
              <a:rPr lang="ru-RU" sz="2000" dirty="0" err="1"/>
              <a:t>надавалася</a:t>
            </a:r>
            <a:r>
              <a:rPr lang="ru-RU" sz="2000" dirty="0"/>
              <a:t> </a:t>
            </a:r>
            <a:r>
              <a:rPr lang="ru-RU" sz="2000" dirty="0" err="1"/>
              <a:t>допомога</a:t>
            </a:r>
            <a:r>
              <a:rPr lang="ru-RU" sz="2000" dirty="0"/>
              <a:t> у </a:t>
            </a:r>
            <a:r>
              <a:rPr lang="ru-RU" sz="2000" dirty="0" err="1"/>
              <a:t>вигляді</a:t>
            </a:r>
            <a:r>
              <a:rPr lang="ru-RU" sz="2000" dirty="0"/>
              <a:t> </a:t>
            </a:r>
            <a:r>
              <a:rPr lang="ru-RU" sz="2000" dirty="0" err="1"/>
              <a:t>гарячого</a:t>
            </a:r>
            <a:r>
              <a:rPr lang="ru-RU" sz="2000" dirty="0"/>
              <a:t> </a:t>
            </a:r>
            <a:r>
              <a:rPr lang="ru-RU" sz="2000" dirty="0" err="1"/>
              <a:t>харчування</a:t>
            </a:r>
            <a:r>
              <a:rPr lang="ru-RU" sz="2000" dirty="0"/>
              <a:t>, теплого </a:t>
            </a:r>
            <a:r>
              <a:rPr lang="ru-RU" sz="2000" dirty="0" err="1"/>
              <a:t>одягу</a:t>
            </a:r>
            <a:r>
              <a:rPr lang="ru-RU" sz="2000" dirty="0"/>
              <a:t> та </a:t>
            </a:r>
            <a:r>
              <a:rPr lang="ru-RU" sz="2000" dirty="0" err="1"/>
              <a:t>надання</a:t>
            </a:r>
            <a:r>
              <a:rPr lang="ru-RU" sz="2000" dirty="0"/>
              <a:t> </a:t>
            </a:r>
            <a:r>
              <a:rPr lang="ru-RU" sz="2000" dirty="0" err="1"/>
              <a:t>притулку</a:t>
            </a:r>
            <a:r>
              <a:rPr lang="ru-RU" sz="2000" dirty="0"/>
              <a:t>.</a:t>
            </a:r>
          </a:p>
          <a:p>
            <a:pPr algn="ctr"/>
            <a:r>
              <a:rPr lang="ru-RU" sz="2000" dirty="0"/>
              <a:t>За </a:t>
            </a:r>
            <a:r>
              <a:rPr lang="ru-RU" sz="2000" dirty="0" err="1"/>
              <a:t>підтримки</a:t>
            </a:r>
            <a:r>
              <a:rPr lang="ru-RU" sz="2000" dirty="0"/>
              <a:t> </a:t>
            </a:r>
            <a:r>
              <a:rPr lang="ru-RU" sz="2000" dirty="0" err="1"/>
              <a:t>волонтерів</a:t>
            </a:r>
            <a:r>
              <a:rPr lang="ru-RU" sz="2000" dirty="0"/>
              <a:t>   у </a:t>
            </a:r>
            <a:r>
              <a:rPr lang="ru-RU" sz="2000" dirty="0" err="1"/>
              <a:t>місті</a:t>
            </a:r>
            <a:r>
              <a:rPr lang="ru-RU" sz="2000" dirty="0"/>
              <a:t> </a:t>
            </a:r>
            <a:r>
              <a:rPr lang="ru-RU" sz="2000" dirty="0" err="1"/>
              <a:t>організовані</a:t>
            </a:r>
            <a:r>
              <a:rPr lang="ru-RU" sz="2000" dirty="0"/>
              <a:t> </a:t>
            </a:r>
            <a:r>
              <a:rPr lang="ru-RU" sz="2000" dirty="0" err="1"/>
              <a:t>безкоштовні</a:t>
            </a:r>
            <a:r>
              <a:rPr lang="ru-RU" sz="2000" dirty="0"/>
              <a:t> </a:t>
            </a:r>
            <a:r>
              <a:rPr lang="ru-RU" sz="2000" dirty="0" err="1"/>
              <a:t>обіди</a:t>
            </a:r>
            <a:r>
              <a:rPr lang="ru-RU" sz="2000" dirty="0"/>
              <a:t> для людей,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опинилися</a:t>
            </a:r>
            <a:r>
              <a:rPr lang="ru-RU" sz="2000" dirty="0"/>
              <a:t> у </a:t>
            </a:r>
            <a:r>
              <a:rPr lang="ru-RU" sz="2000" dirty="0" err="1"/>
              <a:t>складних</a:t>
            </a:r>
            <a:r>
              <a:rPr lang="ru-RU" sz="2000" dirty="0"/>
              <a:t> </a:t>
            </a:r>
            <a:r>
              <a:rPr lang="ru-RU" sz="2000" dirty="0" err="1"/>
              <a:t>життєвих</a:t>
            </a:r>
            <a:r>
              <a:rPr lang="ru-RU" sz="2000" dirty="0"/>
              <a:t> </a:t>
            </a:r>
            <a:r>
              <a:rPr lang="ru-RU" sz="2000" dirty="0" err="1"/>
              <a:t>обставинах</a:t>
            </a:r>
            <a:r>
              <a:rPr lang="ru-RU" sz="2000" dirty="0"/>
              <a:t>.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E9F741-C14B-4F15-BB77-EA3BDF12BF78}"/>
              </a:ext>
            </a:extLst>
          </p:cNvPr>
          <p:cNvSpPr/>
          <p:nvPr/>
        </p:nvSpPr>
        <p:spPr>
          <a:xfrm>
            <a:off x="229292" y="205478"/>
            <a:ext cx="2488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 CYR" panose="02020603050405020304" pitchFamily="18" charset="0"/>
              </a:rPr>
              <a:t>ТЕРИТОРІАЛЬНИЙ ЦЕНТР </a:t>
            </a:r>
            <a:endParaRPr lang="ru-RU" sz="2000" dirty="0">
              <a:effectLst/>
              <a:ea typeface="Calibri" panose="020F0502020204030204" pitchFamily="34" charset="0"/>
              <a:cs typeface="F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0D53B4-3742-40B5-BDCA-5711FB3A19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4" y="1787236"/>
            <a:ext cx="3840480" cy="23524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E70D39-D871-4175-8597-63C61D490A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270" y="1816548"/>
            <a:ext cx="3466645" cy="23524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70417DE-B192-4DE4-AF83-F11686C875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452" y="1787236"/>
            <a:ext cx="3915294" cy="23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92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2F00D212-A565-4F62-8E28-7E4566614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52" y="4250376"/>
            <a:ext cx="3714704" cy="2599686"/>
          </a:xfrm>
        </p:spPr>
        <p:txBody>
          <a:bodyPr/>
          <a:lstStyle/>
          <a:p>
            <a:r>
              <a:rPr lang="ru-RU" sz="2000" dirty="0" err="1"/>
              <a:t>Протягом</a:t>
            </a:r>
            <a:r>
              <a:rPr lang="ru-RU" sz="2000" dirty="0"/>
              <a:t> року на  </a:t>
            </a:r>
            <a:r>
              <a:rPr lang="ru-RU" sz="2000" dirty="0" err="1"/>
              <a:t>первинний</a:t>
            </a:r>
            <a:r>
              <a:rPr lang="ru-RU" sz="2000" dirty="0"/>
              <a:t> </a:t>
            </a:r>
            <a:r>
              <a:rPr lang="ru-RU" sz="2000" dirty="0" err="1"/>
              <a:t>облік</a:t>
            </a:r>
            <a:r>
              <a:rPr lang="ru-RU" sz="2000" dirty="0"/>
              <a:t>  взято 21 родину (43 </a:t>
            </a:r>
            <a:r>
              <a:rPr lang="ru-RU" sz="2000" dirty="0" err="1"/>
              <a:t>дитини</a:t>
            </a:r>
            <a:r>
              <a:rPr lang="ru-RU" sz="2000" dirty="0"/>
              <a:t>). </a:t>
            </a:r>
            <a:r>
              <a:rPr lang="ru-RU" sz="2000" dirty="0" err="1"/>
              <a:t>Всього</a:t>
            </a:r>
            <a:r>
              <a:rPr lang="ru-RU" sz="2000" dirty="0"/>
              <a:t> ж на </a:t>
            </a:r>
            <a:r>
              <a:rPr lang="ru-RU" sz="2000" dirty="0" err="1"/>
              <a:t>кінець</a:t>
            </a:r>
            <a:r>
              <a:rPr lang="ru-RU" sz="2000" dirty="0"/>
              <a:t> року у </a:t>
            </a:r>
            <a:r>
              <a:rPr lang="ru-RU" sz="2000" dirty="0" err="1"/>
              <a:t>Центрі</a:t>
            </a:r>
            <a:r>
              <a:rPr lang="ru-RU" sz="2000" dirty="0"/>
              <a:t> </a:t>
            </a:r>
            <a:r>
              <a:rPr lang="ru-RU" sz="2000" dirty="0" err="1"/>
              <a:t>обліковувалося</a:t>
            </a:r>
            <a:r>
              <a:rPr lang="ru-RU" sz="2000" dirty="0"/>
              <a:t> 78 </a:t>
            </a:r>
            <a:r>
              <a:rPr lang="ru-RU" sz="2000" dirty="0" err="1"/>
              <a:t>сімей</a:t>
            </a:r>
            <a:r>
              <a:rPr lang="ru-RU" sz="2000" dirty="0"/>
              <a:t>, в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виховувалося</a:t>
            </a:r>
            <a:r>
              <a:rPr lang="ru-RU" sz="2000" dirty="0"/>
              <a:t> 153 </a:t>
            </a:r>
            <a:r>
              <a:rPr lang="ru-RU" sz="2000" dirty="0" err="1"/>
              <a:t>дитини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CBBF55-5B5C-4754-B882-E9810BEBEC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93545" y="4250376"/>
            <a:ext cx="3840480" cy="2491964"/>
          </a:xfrm>
        </p:spPr>
        <p:txBody>
          <a:bodyPr/>
          <a:lstStyle/>
          <a:p>
            <a:r>
              <a:rPr lang="ru-RU" sz="2000" dirty="0"/>
              <a:t>У пологовому відділенні ЦМЛ працює консультаційний пункт, завданням якого є  профілактика раннього сирітства. Протягом року вагітним жінкам та породіллям надано 34 соціальні  послуги.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73E04C-5BAD-4F81-AFAA-648A7ED44A1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57220" y="4250376"/>
            <a:ext cx="3773077" cy="2491964"/>
          </a:xfrm>
        </p:spPr>
        <p:txBody>
          <a:bodyPr/>
          <a:lstStyle/>
          <a:p>
            <a:r>
              <a:rPr lang="ru-RU" sz="2000" dirty="0"/>
              <a:t>Спільно з міським відділом з питань пробації проводилися спільні інформаційно-правові заходи спрямовані на попередження скоєння повторних правопорушень серед неповнолітніх та молоді.</a:t>
            </a:r>
          </a:p>
          <a:p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B8CF403-66D6-484E-960F-12A13F5F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43" y="61822"/>
            <a:ext cx="2375877" cy="923330"/>
          </a:xfrm>
        </p:spPr>
        <p:txBody>
          <a:bodyPr/>
          <a:lstStyle/>
          <a:p>
            <a:r>
              <a:rPr lang="uk-UA" sz="2000" dirty="0"/>
              <a:t>Центр соціальних служб для сім</a:t>
            </a:r>
            <a:r>
              <a:rPr lang="en-US" sz="2000" dirty="0"/>
              <a:t>’</a:t>
            </a:r>
            <a:r>
              <a:rPr lang="uk-UA" sz="2000" dirty="0"/>
              <a:t>ї дітей та молоді</a:t>
            </a:r>
            <a:endParaRPr lang="ru-RU" sz="2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94E2095-6F71-497E-AE4B-978B57C716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98938" y="261139"/>
            <a:ext cx="9193062" cy="1089529"/>
          </a:xfrm>
        </p:spPr>
        <p:txBody>
          <a:bodyPr/>
          <a:lstStyle/>
          <a:p>
            <a:r>
              <a:rPr lang="ru-RU" dirty="0"/>
              <a:t> Для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сім'ям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особам,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опинилися</a:t>
            </a:r>
            <a:r>
              <a:rPr lang="ru-RU" dirty="0"/>
              <a:t> у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життєвих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uk-UA" dirty="0"/>
              <a:t>,</a:t>
            </a:r>
            <a:r>
              <a:rPr lang="ru-RU" dirty="0"/>
              <a:t> </a:t>
            </a:r>
            <a:r>
              <a:rPr lang="ru-RU" dirty="0" err="1"/>
              <a:t>функціонує</a:t>
            </a:r>
            <a:r>
              <a:rPr lang="ru-RU" dirty="0"/>
              <a:t> </a:t>
            </a:r>
            <a:r>
              <a:rPr lang="ru-RU" dirty="0" err="1"/>
              <a:t>міський</a:t>
            </a:r>
            <a:r>
              <a:rPr lang="ru-RU" dirty="0"/>
              <a:t> Центр  </a:t>
            </a:r>
            <a:r>
              <a:rPr lang="ru-RU" dirty="0" err="1"/>
              <a:t>соціальних</a:t>
            </a:r>
            <a:r>
              <a:rPr lang="ru-RU" dirty="0"/>
              <a:t> служб  для </a:t>
            </a:r>
            <a:r>
              <a:rPr lang="ru-RU" dirty="0" err="1"/>
              <a:t>сім'ї</a:t>
            </a:r>
            <a:r>
              <a:rPr lang="ru-RU" dirty="0"/>
              <a:t>, </a:t>
            </a:r>
            <a:r>
              <a:rPr lang="ru-RU" dirty="0" err="1"/>
              <a:t>дітей</a:t>
            </a:r>
            <a:r>
              <a:rPr lang="ru-RU" dirty="0"/>
              <a:t> та </a:t>
            </a:r>
            <a:r>
              <a:rPr lang="ru-RU" dirty="0" err="1"/>
              <a:t>молоді</a:t>
            </a:r>
            <a:r>
              <a:rPr lang="ru-RU" dirty="0"/>
              <a:t>.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B151A6-650E-463D-9BE3-86D21B2E9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050" name="Picture 2" descr="https://pkrv.dp.gov.ua/img/pressa/cherven/CAM00316.jpg">
            <a:extLst>
              <a:ext uri="{FF2B5EF4-FFF2-40B4-BE49-F238E27FC236}">
                <a16:creationId xmlns:a16="http://schemas.microsoft.com/office/drawing/2014/main" id="{6A9C9166-729B-44A4-A3D4-8AC9A8FAF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8703" y="1815897"/>
            <a:ext cx="399011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IMG1417">
            <a:extLst>
              <a:ext uri="{FF2B5EF4-FFF2-40B4-BE49-F238E27FC236}">
                <a16:creationId xmlns:a16="http://schemas.microsoft.com/office/drawing/2014/main" id="{5927BBEC-BC90-4E74-81B6-182616479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348" y="1811307"/>
            <a:ext cx="3298855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516272962 4933">
            <a:extLst>
              <a:ext uri="{FF2B5EF4-FFF2-40B4-BE49-F238E27FC236}">
                <a16:creationId xmlns:a16="http://schemas.microsoft.com/office/drawing/2014/main" id="{36F4093F-64EC-4D8E-8B26-D73741A92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3713" y="1818192"/>
            <a:ext cx="384048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122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32683FD-E0E1-41D9-AF1A-CA65453DD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23" y="4286598"/>
            <a:ext cx="3714704" cy="2031325"/>
          </a:xfrm>
        </p:spPr>
        <p:txBody>
          <a:bodyPr/>
          <a:lstStyle/>
          <a:p>
            <a:r>
              <a:rPr lang="ru-RU" sz="2000" dirty="0"/>
              <a:t>На </a:t>
            </a:r>
            <a:r>
              <a:rPr lang="ru-RU" sz="2000" dirty="0" err="1"/>
              <a:t>обліку</a:t>
            </a:r>
            <a:r>
              <a:rPr lang="ru-RU" sz="2000" dirty="0"/>
              <a:t> в </a:t>
            </a:r>
            <a:r>
              <a:rPr lang="ru-RU" sz="2000" dirty="0" err="1"/>
              <a:t>службі</a:t>
            </a:r>
            <a:r>
              <a:rPr lang="ru-RU" sz="2000" dirty="0"/>
              <a:t> у справах </a:t>
            </a:r>
            <a:r>
              <a:rPr lang="ru-RU" sz="2000" dirty="0" err="1"/>
              <a:t>дітей</a:t>
            </a:r>
            <a:r>
              <a:rPr lang="ru-RU" sz="2000" dirty="0"/>
              <a:t> на </a:t>
            </a:r>
            <a:r>
              <a:rPr lang="ru-RU" sz="2000" dirty="0" err="1"/>
              <a:t>кінець</a:t>
            </a:r>
            <a:r>
              <a:rPr lang="ru-RU" sz="2000" dirty="0"/>
              <a:t> </a:t>
            </a:r>
            <a:r>
              <a:rPr lang="ru-RU" sz="2000" dirty="0" err="1"/>
              <a:t>звітного</a:t>
            </a:r>
            <a:r>
              <a:rPr lang="ru-RU" sz="2000" dirty="0"/>
              <a:t> року </a:t>
            </a:r>
            <a:r>
              <a:rPr lang="ru-RU" sz="2000" dirty="0" err="1"/>
              <a:t>перебувало</a:t>
            </a:r>
            <a:r>
              <a:rPr lang="ru-RU" sz="2000" dirty="0"/>
              <a:t> 140 </a:t>
            </a:r>
            <a:r>
              <a:rPr lang="ru-RU" sz="2000" dirty="0" err="1"/>
              <a:t>дітей-сиріт</a:t>
            </a:r>
            <a:r>
              <a:rPr lang="ru-RU" sz="2000" dirty="0"/>
              <a:t> та </a:t>
            </a:r>
            <a:r>
              <a:rPr lang="ru-RU" sz="2000" dirty="0" err="1"/>
              <a:t>дітей</a:t>
            </a:r>
            <a:r>
              <a:rPr lang="ru-RU" sz="2000" dirty="0"/>
              <a:t>, </a:t>
            </a:r>
            <a:r>
              <a:rPr lang="ru-RU" sz="2000" dirty="0" err="1"/>
              <a:t>позбавлених</a:t>
            </a:r>
            <a:r>
              <a:rPr lang="ru-RU" sz="2000" dirty="0"/>
              <a:t>  </a:t>
            </a:r>
            <a:r>
              <a:rPr lang="ru-RU" sz="2000" dirty="0" err="1"/>
              <a:t>батьківського</a:t>
            </a:r>
            <a:r>
              <a:rPr lang="ru-RU" sz="2000" dirty="0"/>
              <a:t> </a:t>
            </a:r>
            <a:r>
              <a:rPr lang="ru-RU" sz="2000" dirty="0" err="1"/>
              <a:t>піклування</a:t>
            </a:r>
            <a:r>
              <a:rPr lang="ru-RU" sz="2000" dirty="0"/>
              <a:t>. </a:t>
            </a:r>
            <a:r>
              <a:rPr lang="ru-RU" sz="2000" dirty="0" err="1"/>
              <a:t>Їхня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 за </a:t>
            </a:r>
            <a:r>
              <a:rPr lang="ru-RU" sz="2000" dirty="0" err="1"/>
              <a:t>останні</a:t>
            </a:r>
            <a:r>
              <a:rPr lang="ru-RU" sz="2000" dirty="0"/>
              <a:t> роки  </a:t>
            </a:r>
            <a:r>
              <a:rPr lang="ru-RU" sz="2000" dirty="0" err="1"/>
              <a:t>залишається</a:t>
            </a:r>
            <a:r>
              <a:rPr lang="ru-RU" sz="2000" dirty="0"/>
              <a:t>  </a:t>
            </a:r>
            <a:r>
              <a:rPr lang="ru-RU" sz="2000" dirty="0" err="1"/>
              <a:t>незмінною</a:t>
            </a:r>
            <a:r>
              <a:rPr lang="ru-RU" sz="2000" dirty="0"/>
              <a:t> .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686737-DD0E-46FD-BC3D-3380ED50FD4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84201" y="4334624"/>
            <a:ext cx="3840480" cy="1660968"/>
          </a:xfrm>
        </p:spPr>
        <p:txBody>
          <a:bodyPr/>
          <a:lstStyle/>
          <a:p>
            <a:r>
              <a:rPr lang="ru-RU" sz="2000" dirty="0"/>
              <a:t>У місті діє 2 будинку сімейного типу, в яких виховується 10 дітей, та 5 </a:t>
            </a:r>
            <a:r>
              <a:rPr lang="ru-RU" sz="2000" dirty="0" err="1"/>
              <a:t>прийомних</a:t>
            </a:r>
            <a:r>
              <a:rPr lang="ru-RU" sz="2000" dirty="0"/>
              <a:t> </a:t>
            </a:r>
            <a:r>
              <a:rPr lang="ru-RU" sz="2000" dirty="0" err="1"/>
              <a:t>сімей</a:t>
            </a:r>
            <a:r>
              <a:rPr lang="ru-RU" sz="2000" dirty="0"/>
              <a:t>, де 8 дітей.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2415D9-8BDD-4E67-B0C2-E8AFBB37C17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88229" y="4286598"/>
            <a:ext cx="3773077" cy="2214965"/>
          </a:xfrm>
        </p:spPr>
        <p:txBody>
          <a:bodyPr/>
          <a:lstStyle/>
          <a:p>
            <a:r>
              <a:rPr lang="ru-RU" sz="2000" dirty="0"/>
              <a:t>У місті нараховується 255 багатодітних  сімей, де виховується 815 дітей. За рік кількість багатодітних  родин збільшилася на 13 сімей. Для них </a:t>
            </a:r>
            <a:r>
              <a:rPr lang="ru-RU" sz="2000" dirty="0" err="1"/>
              <a:t>передбачені</a:t>
            </a:r>
            <a:r>
              <a:rPr lang="ru-RU" sz="2000" dirty="0"/>
              <a:t> </a:t>
            </a:r>
            <a:r>
              <a:rPr lang="ru-RU" sz="2000" dirty="0" err="1"/>
              <a:t>пільги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73934CB-3113-4B62-B909-5875ACD3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22" y="86315"/>
            <a:ext cx="2375877" cy="757130"/>
          </a:xfrm>
        </p:spPr>
        <p:txBody>
          <a:bodyPr/>
          <a:lstStyle/>
          <a:p>
            <a:r>
              <a:rPr lang="uk-UA" sz="2400" dirty="0"/>
              <a:t>Служба у справах дітей</a:t>
            </a:r>
            <a:endParaRPr lang="ru-RU" sz="2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D13B87E-6C95-45DA-889A-D1438AD53A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02498" y="268628"/>
            <a:ext cx="9058808" cy="812530"/>
          </a:xfrm>
        </p:spPr>
        <p:txBody>
          <a:bodyPr/>
          <a:lstStyle/>
          <a:p>
            <a:r>
              <a:rPr lang="ru-RU" sz="2600" dirty="0" err="1"/>
              <a:t>Пріоритетною</a:t>
            </a:r>
            <a:r>
              <a:rPr lang="ru-RU" sz="2600" dirty="0"/>
              <a:t> формою </a:t>
            </a:r>
            <a:r>
              <a:rPr lang="ru-RU" sz="2600" dirty="0" err="1"/>
              <a:t>облаштування</a:t>
            </a:r>
            <a:r>
              <a:rPr lang="ru-RU" sz="2600" dirty="0"/>
              <a:t> </a:t>
            </a:r>
            <a:r>
              <a:rPr lang="ru-RU" sz="2600" dirty="0" err="1"/>
              <a:t>дітей-сиріт</a:t>
            </a:r>
            <a:r>
              <a:rPr lang="ru-RU" sz="2600" dirty="0"/>
              <a:t> та </a:t>
            </a:r>
            <a:r>
              <a:rPr lang="ru-RU" sz="2600" dirty="0" err="1"/>
              <a:t>позбавлених</a:t>
            </a:r>
            <a:r>
              <a:rPr lang="ru-RU" sz="2600" dirty="0"/>
              <a:t> </a:t>
            </a:r>
            <a:r>
              <a:rPr lang="ru-RU" sz="2600" dirty="0" err="1"/>
              <a:t>батьківського</a:t>
            </a:r>
            <a:r>
              <a:rPr lang="ru-RU" sz="2600" dirty="0"/>
              <a:t> </a:t>
            </a:r>
            <a:r>
              <a:rPr lang="ru-RU" sz="2600" dirty="0" err="1"/>
              <a:t>піклування</a:t>
            </a:r>
            <a:r>
              <a:rPr lang="ru-RU" sz="2600" dirty="0"/>
              <a:t>  </a:t>
            </a:r>
            <a:r>
              <a:rPr lang="ru-RU" sz="2600" dirty="0" err="1"/>
              <a:t>залишається</a:t>
            </a:r>
            <a:r>
              <a:rPr lang="ru-RU" sz="2600" dirty="0"/>
              <a:t> </a:t>
            </a:r>
            <a:r>
              <a:rPr lang="ru-RU" sz="2600" dirty="0" err="1"/>
              <a:t>сім'я</a:t>
            </a:r>
            <a:r>
              <a:rPr lang="ru-RU" sz="2600" dirty="0"/>
              <a:t>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7A0663-6F7D-49FE-A7A6-B9EA6539E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074" name="Picture 2" descr="P1010351 result">
            <a:extLst>
              <a:ext uri="{FF2B5EF4-FFF2-40B4-BE49-F238E27FC236}">
                <a16:creationId xmlns:a16="http://schemas.microsoft.com/office/drawing/2014/main" id="{2E1AA6A6-50B0-4A5E-8718-6F63A77CA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" y="1566928"/>
            <a:ext cx="3934553" cy="2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1150325">
            <a:extLst>
              <a:ext uri="{FF2B5EF4-FFF2-40B4-BE49-F238E27FC236}">
                <a16:creationId xmlns:a16="http://schemas.microsoft.com/office/drawing/2014/main" id="{566C56E0-16C6-41C9-9B1B-B5D05D4A9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1198" y="1566928"/>
            <a:ext cx="4106487" cy="249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27427B-7196-4001-B380-41842987A1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731" y="1566928"/>
            <a:ext cx="3517670" cy="24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098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52400" y="4363955"/>
            <a:ext cx="11887200" cy="1421928"/>
          </a:xfrm>
        </p:spPr>
        <p:txBody>
          <a:bodyPr/>
          <a:lstStyle/>
          <a:p>
            <a:r>
              <a:rPr lang="uk-UA" sz="2400" dirty="0"/>
              <a:t>Втілення Концепції Нової української школи вимагає нових підходів, у тому числі, і щодо організації освітнього процесу, над чим триває постійна робота. Загалом у 2018-му на утримання закладів освіти з бюджетів всіх рівнів було витрачено  129млн.587 тис. грн., що на 26 млн. більше 2017 року.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5023" y="93810"/>
            <a:ext cx="21123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/>
              <a:t>ОСВІТА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FDBCFC-4E70-4C71-B1CD-E60422F705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16379"/>
            <a:ext cx="5782887" cy="358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0564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561F5F9-AE36-4ED0-8280-E01ECA058C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7755" y="1692508"/>
            <a:ext cx="6085576" cy="3748719"/>
          </a:xfrm>
        </p:spPr>
        <p:txBody>
          <a:bodyPr/>
          <a:lstStyle/>
          <a:p>
            <a:pPr algn="just"/>
            <a:r>
              <a:rPr lang="ru-RU" sz="2200" dirty="0" err="1"/>
              <a:t>Організація</a:t>
            </a:r>
            <a:r>
              <a:rPr lang="ru-RU" sz="2200" dirty="0"/>
              <a:t> </a:t>
            </a:r>
            <a:r>
              <a:rPr lang="ru-RU" sz="2200" dirty="0" err="1"/>
              <a:t>роботи</a:t>
            </a:r>
            <a:r>
              <a:rPr lang="ru-RU" sz="2200" dirty="0"/>
              <a:t> </a:t>
            </a:r>
            <a:r>
              <a:rPr lang="ru-RU" sz="2200" dirty="0" err="1"/>
              <a:t>зі</a:t>
            </a:r>
            <a:r>
              <a:rPr lang="ru-RU" sz="2200" dirty="0"/>
              <a:t> </a:t>
            </a:r>
            <a:r>
              <a:rPr lang="ru-RU" sz="2200" dirty="0" err="1"/>
              <a:t>зверненнями</a:t>
            </a:r>
            <a:r>
              <a:rPr lang="ru-RU" sz="2200" dirty="0"/>
              <a:t> </a:t>
            </a:r>
            <a:r>
              <a:rPr lang="ru-RU" sz="2200" dirty="0" err="1"/>
              <a:t>громадян</a:t>
            </a:r>
            <a:r>
              <a:rPr lang="ru-RU" sz="2200" dirty="0"/>
              <a:t>   є одним з </a:t>
            </a:r>
            <a:r>
              <a:rPr lang="ru-RU" sz="2200" dirty="0" err="1"/>
              <a:t>пріоритетних</a:t>
            </a:r>
            <a:r>
              <a:rPr lang="ru-RU" sz="2200" dirty="0"/>
              <a:t> </a:t>
            </a:r>
            <a:r>
              <a:rPr lang="ru-RU" sz="2200" dirty="0" err="1"/>
              <a:t>напрямків</a:t>
            </a:r>
            <a:r>
              <a:rPr lang="ru-RU" sz="2200" dirty="0"/>
              <a:t> </a:t>
            </a:r>
            <a:r>
              <a:rPr lang="ru-RU" sz="2200" dirty="0" err="1"/>
              <a:t>діяльності</a:t>
            </a:r>
            <a:r>
              <a:rPr lang="ru-RU" sz="2200" dirty="0"/>
              <a:t>  </a:t>
            </a:r>
            <a:r>
              <a:rPr lang="ru-RU" sz="2200" dirty="0" err="1"/>
              <a:t>влади</a:t>
            </a:r>
            <a:r>
              <a:rPr lang="ru-RU" sz="2200" dirty="0"/>
              <a:t>.</a:t>
            </a:r>
          </a:p>
          <a:p>
            <a:pPr algn="just"/>
            <a:r>
              <a:rPr lang="ru-RU" sz="2200" dirty="0" err="1"/>
              <a:t>Протягом</a:t>
            </a:r>
            <a:r>
              <a:rPr lang="ru-RU" sz="2200" dirty="0"/>
              <a:t>  року до </a:t>
            </a:r>
            <a:r>
              <a:rPr lang="ru-RU" sz="2200" dirty="0" err="1"/>
              <a:t>виконкому</a:t>
            </a:r>
            <a:r>
              <a:rPr lang="ru-RU" sz="2200" dirty="0"/>
              <a:t> </a:t>
            </a:r>
            <a:r>
              <a:rPr lang="ru-RU" sz="2200" dirty="0" err="1"/>
              <a:t>надійшло</a:t>
            </a:r>
            <a:r>
              <a:rPr lang="ru-RU" sz="2200" dirty="0"/>
              <a:t> </a:t>
            </a:r>
            <a:r>
              <a:rPr lang="uk-UA" sz="2200" dirty="0"/>
              <a:t>1257 звернень, що на  30% менше, ніж у 2017 році.</a:t>
            </a:r>
            <a:endParaRPr lang="ru-RU" sz="2200" dirty="0"/>
          </a:p>
          <a:p>
            <a:pPr algn="just"/>
            <a:r>
              <a:rPr lang="uk-UA" sz="2200" dirty="0"/>
              <a:t>Питання комунального господарства порушувалися у 573 зверненнях, що на третину  менше за попередній рік.</a:t>
            </a:r>
            <a:endParaRPr lang="ru-RU" sz="2200" dirty="0"/>
          </a:p>
          <a:p>
            <a:pPr algn="just"/>
            <a:r>
              <a:rPr lang="uk-UA" sz="2200" dirty="0"/>
              <a:t>Звернень щодо соціального захисту надійшло 431, у 2017 їх було 68</a:t>
            </a:r>
            <a:r>
              <a:rPr lang="en-US" sz="2200" dirty="0"/>
              <a:t>9</a:t>
            </a:r>
            <a:r>
              <a:rPr lang="uk-UA" sz="2200" dirty="0"/>
              <a:t>.</a:t>
            </a:r>
            <a:endParaRPr lang="ru-RU" sz="2200" dirty="0"/>
          </a:p>
          <a:p>
            <a:pPr algn="just"/>
            <a:r>
              <a:rPr lang="uk-UA" sz="2200" dirty="0"/>
              <a:t>Значна увага приділялася своєчасності та ґрунтовності опрацювання звернень. </a:t>
            </a:r>
            <a:endParaRPr lang="ru-RU" sz="2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393A33A-A12E-42D1-87AE-DDBDEAE10EBB}"/>
              </a:ext>
            </a:extLst>
          </p:cNvPr>
          <p:cNvSpPr/>
          <p:nvPr/>
        </p:nvSpPr>
        <p:spPr>
          <a:xfrm>
            <a:off x="579120" y="39232"/>
            <a:ext cx="2039388" cy="90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/>
              <a:t>ЗВЕРНЕННЯ ГРОМАДЯН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7A23B3-577B-4FC1-B03C-E07ABD6639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93" y="1756146"/>
            <a:ext cx="5708735" cy="38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056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88668" y="4325059"/>
            <a:ext cx="12103332" cy="2252924"/>
          </a:xfrm>
        </p:spPr>
        <p:txBody>
          <a:bodyPr/>
          <a:lstStyle/>
          <a:p>
            <a:r>
              <a:rPr lang="uk-UA" sz="2400" dirty="0"/>
              <a:t>Основна увага  створенню комфортних умов перебування дітей. </a:t>
            </a:r>
            <a:endParaRPr lang="ru-RU" sz="2400" b="1" dirty="0"/>
          </a:p>
          <a:p>
            <a:r>
              <a:rPr lang="uk-UA" sz="2400" dirty="0"/>
              <a:t>Одним з головних кроків до цього стала реконструкція </a:t>
            </a:r>
            <a:r>
              <a:rPr lang="uk-UA" sz="2400" dirty="0" err="1"/>
              <a:t>НВК</a:t>
            </a:r>
            <a:r>
              <a:rPr lang="uk-UA" sz="2400" dirty="0"/>
              <a:t> №1. Навчальний заклад повністю оновлено. </a:t>
            </a:r>
            <a:endParaRPr lang="ru-RU" sz="2400" b="1" dirty="0"/>
          </a:p>
          <a:p>
            <a:r>
              <a:rPr lang="uk-UA" sz="2400" dirty="0"/>
              <a:t>Діти отримали сучасний яскравий  навчальний простір з новими комунікаціями, зручними кабінетами, </a:t>
            </a:r>
            <a:r>
              <a:rPr lang="uk-UA" sz="2400" dirty="0" err="1"/>
              <a:t>медіатекою</a:t>
            </a:r>
            <a:r>
              <a:rPr lang="uk-UA" sz="2400" dirty="0"/>
              <a:t>, ресурсною кімнатою та пришкільною територією. </a:t>
            </a:r>
            <a:endParaRPr lang="ru-RU" sz="2400" b="1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4783" y="185831"/>
            <a:ext cx="2485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РЕКОНСТРУКЦІЯ        </a:t>
            </a:r>
          </a:p>
          <a:p>
            <a:r>
              <a:rPr lang="uk-UA" sz="2400" dirty="0"/>
              <a:t>       </a:t>
            </a:r>
            <a:r>
              <a:rPr lang="uk-UA" sz="2400" dirty="0" err="1"/>
              <a:t>НВК</a:t>
            </a:r>
            <a:r>
              <a:rPr lang="uk-UA" sz="2400" dirty="0"/>
              <a:t> №1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CDBE1F-ADA5-476B-A7F6-6782B0B2F7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093" y="1245384"/>
            <a:ext cx="4056610" cy="2442441"/>
          </a:xfrm>
          <a:prstGeom prst="rect">
            <a:avLst/>
          </a:prstGeom>
        </p:spPr>
      </p:pic>
      <p:pic>
        <p:nvPicPr>
          <p:cNvPr id="1026" name="Picture 2" descr="P1360188">
            <a:extLst>
              <a:ext uri="{FF2B5EF4-FFF2-40B4-BE49-F238E27FC236}">
                <a16:creationId xmlns:a16="http://schemas.microsoft.com/office/drawing/2014/main" id="{FE3A381A-3D11-446A-8490-9105206B2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94" y="1452212"/>
            <a:ext cx="3882041" cy="265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1350985">
            <a:extLst>
              <a:ext uri="{FF2B5EF4-FFF2-40B4-BE49-F238E27FC236}">
                <a16:creationId xmlns:a16="http://schemas.microsoft.com/office/drawing/2014/main" id="{F0B2C391-31B6-48CE-BD12-7ACCF6166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461" y="168489"/>
            <a:ext cx="3577245" cy="264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195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92D5587-AF19-4AE5-B2D9-86087F0A41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700" y="5021675"/>
            <a:ext cx="11658600" cy="1588127"/>
          </a:xfrm>
        </p:spPr>
        <p:txBody>
          <a:bodyPr/>
          <a:lstStyle/>
          <a:p>
            <a:r>
              <a:rPr lang="ru-RU" dirty="0"/>
              <a:t>Тут все </a:t>
            </a:r>
            <a:r>
              <a:rPr lang="ru-RU" dirty="0" err="1"/>
              <a:t>зроблено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начальний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тривав</a:t>
            </a:r>
            <a:r>
              <a:rPr lang="ru-RU" dirty="0"/>
              <a:t> за </a:t>
            </a:r>
            <a:r>
              <a:rPr lang="ru-RU" dirty="0" err="1"/>
              <a:t>комфортної</a:t>
            </a:r>
            <a:r>
              <a:rPr lang="ru-RU" dirty="0"/>
              <a:t> обстановки, у </a:t>
            </a:r>
            <a:r>
              <a:rPr lang="ru-RU" dirty="0" err="1"/>
              <a:t>творчому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. 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B14FA7-89EC-4A5B-9A79-02592A1FCE5F}"/>
              </a:ext>
            </a:extLst>
          </p:cNvPr>
          <p:cNvSpPr/>
          <p:nvPr/>
        </p:nvSpPr>
        <p:spPr>
          <a:xfrm>
            <a:off x="326106" y="13948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/>
              <a:t>РЕКОНСТРУКЦІЯ        </a:t>
            </a:r>
          </a:p>
          <a:p>
            <a:r>
              <a:rPr lang="uk-UA" sz="2400" dirty="0"/>
              <a:t>       НВК №1</a:t>
            </a:r>
            <a:endParaRPr lang="ru-RU" sz="2400" dirty="0"/>
          </a:p>
        </p:txBody>
      </p:sp>
      <p:pic>
        <p:nvPicPr>
          <p:cNvPr id="2050" name="Picture 2" descr="https://pkrv.dp.gov.ua/img/P1360001.JPG">
            <a:extLst>
              <a:ext uri="{FF2B5EF4-FFF2-40B4-BE49-F238E27FC236}">
                <a16:creationId xmlns:a16="http://schemas.microsoft.com/office/drawing/2014/main" id="{29C957E2-E6CF-449A-85F4-EA8696AFD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3072" y="139485"/>
            <a:ext cx="3549112" cy="24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krv.dp.gov.ua/img/P1360136.JPG">
            <a:extLst>
              <a:ext uri="{FF2B5EF4-FFF2-40B4-BE49-F238E27FC236}">
                <a16:creationId xmlns:a16="http://schemas.microsoft.com/office/drawing/2014/main" id="{AC873185-D5F1-42C3-8D98-19EF8B43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2197" y="2340245"/>
            <a:ext cx="3823884" cy="23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krv.dp.gov.ua/img/P1360002.JPG">
            <a:extLst>
              <a:ext uri="{FF2B5EF4-FFF2-40B4-BE49-F238E27FC236}">
                <a16:creationId xmlns:a16="http://schemas.microsoft.com/office/drawing/2014/main" id="{1E213492-21E4-4582-8FAB-E15AF94E6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8070" y="248198"/>
            <a:ext cx="3376047" cy="247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krv.dp.gov.ua/img/P1360170.JPG">
            <a:extLst>
              <a:ext uri="{FF2B5EF4-FFF2-40B4-BE49-F238E27FC236}">
                <a16:creationId xmlns:a16="http://schemas.microsoft.com/office/drawing/2014/main" id="{4BBAAC03-BB25-4B19-9FA8-FC0A8752A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651" y="1573078"/>
            <a:ext cx="3439655" cy="212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1360124">
            <a:extLst>
              <a:ext uri="{FF2B5EF4-FFF2-40B4-BE49-F238E27FC236}">
                <a16:creationId xmlns:a16="http://schemas.microsoft.com/office/drawing/2014/main" id="{36E3E886-BC11-4925-B54B-B18BF7E80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9563" y="3091682"/>
            <a:ext cx="2932731" cy="187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082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DA43C9F-CFFE-419A-9E20-14833040B2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700" y="4539902"/>
            <a:ext cx="11658600" cy="2086725"/>
          </a:xfrm>
        </p:spPr>
        <p:txBody>
          <a:bodyPr/>
          <a:lstStyle/>
          <a:p>
            <a:r>
              <a:rPr lang="uk-UA" sz="2400" dirty="0"/>
              <a:t>Наші педагоги – люди, віддані своїй справі й дітям, чий професійний результат – це досягнення вихованців. Так, у 2018 році шестеро </a:t>
            </a:r>
            <a:r>
              <a:rPr lang="uk-UA" sz="2400" dirty="0" err="1"/>
              <a:t>покровчан</a:t>
            </a:r>
            <a:r>
              <a:rPr lang="uk-UA" sz="2400" dirty="0"/>
              <a:t> стали переможцями обласних олімпіад. </a:t>
            </a:r>
            <a:r>
              <a:rPr lang="uk-UA" sz="2400" dirty="0" err="1"/>
              <a:t>Дев</a:t>
            </a:r>
            <a:r>
              <a:rPr lang="en-US" sz="2400" dirty="0"/>
              <a:t>’</a:t>
            </a:r>
            <a:r>
              <a:rPr lang="uk-UA" sz="2400" dirty="0"/>
              <a:t>ять випускників </a:t>
            </a:r>
            <a:r>
              <a:rPr lang="ru-RU" sz="2400" dirty="0" err="1"/>
              <a:t>підтвердили</a:t>
            </a:r>
            <a:r>
              <a:rPr lang="ru-RU" sz="2400" dirty="0"/>
              <a:t> </a:t>
            </a:r>
            <a:r>
              <a:rPr lang="ru-RU" sz="2400" dirty="0" err="1"/>
              <a:t>свій</a:t>
            </a:r>
            <a:r>
              <a:rPr lang="ru-RU" sz="2400" dirty="0"/>
              <a:t> </a:t>
            </a:r>
            <a:r>
              <a:rPr lang="ru-RU" sz="2400" dirty="0" err="1"/>
              <a:t>високий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,  </a:t>
            </a:r>
            <a:r>
              <a:rPr lang="ru-RU" sz="2400" dirty="0" err="1"/>
              <a:t>отримали</a:t>
            </a:r>
            <a:r>
              <a:rPr lang="ru-RU" sz="2400" dirty="0"/>
              <a:t>  5 </a:t>
            </a:r>
            <a:r>
              <a:rPr lang="ru-RU" sz="2400" dirty="0" err="1"/>
              <a:t>золотих</a:t>
            </a:r>
            <a:r>
              <a:rPr lang="ru-RU" sz="2400" dirty="0"/>
              <a:t> та 4 </a:t>
            </a:r>
            <a:r>
              <a:rPr lang="ru-RU" sz="2400" dirty="0" err="1"/>
              <a:t>срібні</a:t>
            </a:r>
            <a:r>
              <a:rPr lang="ru-RU" sz="2400" dirty="0"/>
              <a:t> </a:t>
            </a:r>
            <a:r>
              <a:rPr lang="ru-RU" sz="2400" dirty="0" err="1"/>
              <a:t>медалі</a:t>
            </a:r>
            <a:r>
              <a:rPr lang="ru-RU" sz="2400" dirty="0"/>
              <a:t>.</a:t>
            </a:r>
          </a:p>
          <a:p>
            <a:r>
              <a:rPr lang="uk-UA" sz="2400" dirty="0"/>
              <a:t> </a:t>
            </a:r>
            <a:r>
              <a:rPr lang="ru-RU" sz="2400" dirty="0"/>
              <a:t>За результатами ЗНО, </a:t>
            </a:r>
            <a:r>
              <a:rPr lang="ru-RU" sz="2400" dirty="0" err="1"/>
              <a:t>серед</a:t>
            </a:r>
            <a:r>
              <a:rPr lang="ru-RU" sz="2400" dirty="0"/>
              <a:t> 592 </a:t>
            </a:r>
            <a:r>
              <a:rPr lang="ru-RU" sz="2400" dirty="0" err="1"/>
              <a:t>закладів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</a:t>
            </a:r>
            <a:r>
              <a:rPr lang="ru-RU" sz="2400" dirty="0" err="1"/>
              <a:t>області</a:t>
            </a:r>
            <a:r>
              <a:rPr lang="ru-RU" sz="2400" dirty="0"/>
              <a:t> до 100 </a:t>
            </a:r>
            <a:r>
              <a:rPr lang="ru-RU" sz="2400" dirty="0" err="1"/>
              <a:t>найкращих</a:t>
            </a:r>
            <a:r>
              <a:rPr lang="ru-RU" sz="2400" dirty="0"/>
              <a:t>  </a:t>
            </a:r>
            <a:r>
              <a:rPr lang="ru-RU" sz="2400" dirty="0" err="1"/>
              <a:t>увійшли</a:t>
            </a:r>
            <a:r>
              <a:rPr lang="ru-RU" sz="2400" dirty="0"/>
              <a:t> наш «</a:t>
            </a:r>
            <a:r>
              <a:rPr lang="ru-RU" sz="2400" dirty="0" err="1"/>
              <a:t>Ліцей</a:t>
            </a:r>
            <a:r>
              <a:rPr lang="ru-RU" sz="2400" dirty="0"/>
              <a:t>» та  «НВК №2».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CD4E12-A8AA-417E-9BB9-C9EB6D960CA9}"/>
              </a:ext>
            </a:extLst>
          </p:cNvPr>
          <p:cNvSpPr/>
          <p:nvPr/>
        </p:nvSpPr>
        <p:spPr>
          <a:xfrm>
            <a:off x="654818" y="144672"/>
            <a:ext cx="1711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/>
              <a:t>ОСВІТА</a:t>
            </a:r>
            <a:endParaRPr lang="ru-RU" sz="3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1A54C8-14ED-49C5-933F-7528C691F6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82" y="1526583"/>
            <a:ext cx="4277532" cy="28439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8A893D-C69C-46D4-BC76-B8F8D270FB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473" y="1930641"/>
            <a:ext cx="3543515" cy="22218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7FEA5A-D97F-453C-92B2-15850A558C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006" y="231373"/>
            <a:ext cx="4463512" cy="29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48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1BA34DA-C11E-487A-A9D3-37B9705CA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3422" y="4466575"/>
            <a:ext cx="11658600" cy="1975926"/>
          </a:xfrm>
        </p:spPr>
        <p:txBody>
          <a:bodyPr/>
          <a:lstStyle/>
          <a:p>
            <a:r>
              <a:rPr lang="uk-UA" sz="2000" dirty="0"/>
              <a:t>Одним з головних напрямків є інклюзія. </a:t>
            </a:r>
          </a:p>
          <a:p>
            <a:r>
              <a:rPr lang="uk-UA" sz="2000" dirty="0"/>
              <a:t>Функціонують корекційні класи, де з дітьми працюють</a:t>
            </a:r>
            <a:r>
              <a:rPr lang="en-US" sz="2000" dirty="0"/>
              <a:t> </a:t>
            </a:r>
            <a:r>
              <a:rPr lang="uk-UA" sz="2000" dirty="0"/>
              <a:t>справжні фахівці. </a:t>
            </a:r>
          </a:p>
          <a:p>
            <a:r>
              <a:rPr lang="uk-UA" sz="2000" dirty="0"/>
              <a:t>За підтримки обласної адміністрації, у рамках соціальної програми Марини Порошенко, відкрито ще одну </a:t>
            </a:r>
            <a:r>
              <a:rPr lang="uk-UA" sz="2000" dirty="0" err="1"/>
              <a:t>медіатеку</a:t>
            </a:r>
            <a:r>
              <a:rPr lang="uk-UA" sz="2000" dirty="0"/>
              <a:t> на базі НВК№2, ресурсну кімнату у </a:t>
            </a:r>
            <a:r>
              <a:rPr lang="uk-UA" sz="2000" dirty="0" err="1"/>
              <a:t>дев</a:t>
            </a:r>
            <a:r>
              <a:rPr lang="en-US" sz="2000" dirty="0"/>
              <a:t>’</a:t>
            </a:r>
            <a:r>
              <a:rPr lang="uk-UA" sz="2000" dirty="0" err="1"/>
              <a:t>ятій</a:t>
            </a:r>
            <a:r>
              <a:rPr lang="uk-UA" sz="2000" dirty="0"/>
              <a:t> школі. </a:t>
            </a:r>
          </a:p>
          <a:p>
            <a:r>
              <a:rPr lang="uk-UA" sz="2000" dirty="0"/>
              <a:t>Для  професійного супроводу, у Покрові відкрито </a:t>
            </a:r>
            <a:r>
              <a:rPr lang="uk-UA" sz="2000" dirty="0" err="1"/>
              <a:t>інклюзивно</a:t>
            </a:r>
            <a:r>
              <a:rPr lang="uk-UA" sz="2000" dirty="0"/>
              <a:t>-ресурсний центр.</a:t>
            </a:r>
            <a:endParaRPr lang="ru-RU" sz="2000" b="1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1A0939-1C08-4E97-9C6E-2813ED5A4D38}"/>
              </a:ext>
            </a:extLst>
          </p:cNvPr>
          <p:cNvSpPr/>
          <p:nvPr/>
        </p:nvSpPr>
        <p:spPr>
          <a:xfrm>
            <a:off x="568184" y="176936"/>
            <a:ext cx="222881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400" dirty="0"/>
              <a:t>ІНКЛЮЗІЯ</a:t>
            </a:r>
            <a:endParaRPr lang="ru-RU" sz="3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232B44-FB6A-476E-A886-C57C862BD1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33" y="1454726"/>
            <a:ext cx="3532910" cy="24522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7C3004-973B-4BA1-98FA-AA407759CA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295" y="1454725"/>
            <a:ext cx="3965409" cy="24522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76213A-3BEE-432E-9911-3D8DE34F78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256" y="1454725"/>
            <a:ext cx="3532911" cy="241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189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A1A2E25-9347-4FC7-9D6D-21B3EBEB7A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739" y="4564132"/>
            <a:ext cx="11658600" cy="2252924"/>
          </a:xfrm>
        </p:spPr>
        <p:txBody>
          <a:bodyPr/>
          <a:lstStyle/>
          <a:p>
            <a:r>
              <a:rPr lang="uk-UA" sz="2000" dirty="0"/>
              <a:t>Справжньою подією 2018 року є відкриття Школи робототехніки, що стало можливим за підтримки облдержадміністрації. </a:t>
            </a:r>
          </a:p>
          <a:p>
            <a:r>
              <a:rPr lang="uk-UA" sz="2000" dirty="0"/>
              <a:t>Школа забезпечена сучасним обладнанням для вивчення азів програмування, веб-дизайну, електроніки. </a:t>
            </a:r>
          </a:p>
          <a:p>
            <a:r>
              <a:rPr lang="uk-UA" sz="2000" dirty="0"/>
              <a:t>Загалом на впровадження новітніх технологій з обласного бюджету разом зі співфінансуванням місцевого бюджету було виділено понад 2 млн. грн..</a:t>
            </a:r>
            <a:endParaRPr lang="ru-RU" sz="2000" b="1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C7E1249-FDFF-467A-8BE0-6119ED54847B}"/>
              </a:ext>
            </a:extLst>
          </p:cNvPr>
          <p:cNvSpPr/>
          <p:nvPr/>
        </p:nvSpPr>
        <p:spPr>
          <a:xfrm>
            <a:off x="368769" y="40944"/>
            <a:ext cx="2301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ШКОЛА </a:t>
            </a:r>
            <a:endParaRPr lang="en-US" sz="2000" dirty="0"/>
          </a:p>
          <a:p>
            <a:pPr algn="ctr"/>
            <a:r>
              <a:rPr lang="uk-UA" sz="2000" dirty="0"/>
              <a:t>РОБОТОТЕХНІКИ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E03B50-AF0D-46E7-BD52-4175DAE2FB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08" y="1618877"/>
            <a:ext cx="3844456" cy="25998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EAD83B-57D3-42B0-9CB2-255AE61064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588" y="1618877"/>
            <a:ext cx="3830288" cy="25998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E37CD7-A8B8-47D0-8D01-16B4B3D0B0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401" y="1618877"/>
            <a:ext cx="3944760" cy="25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50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BE25C2D-F1CF-4404-BC31-BF117E0DB0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700" y="4759327"/>
            <a:ext cx="11658600" cy="1255728"/>
          </a:xfrm>
        </p:spPr>
        <p:txBody>
          <a:bodyPr/>
          <a:lstStyle/>
          <a:p>
            <a:r>
              <a:rPr lang="uk-UA" sz="2800" dirty="0"/>
              <a:t>Успішно розвиває напрямки художньої та технічної творчості Будинок творчості дітей та юнацтва. Ми пишаємося нашими зв</a:t>
            </a:r>
            <a:r>
              <a:rPr lang="en-US" sz="2800" dirty="0"/>
              <a:t>’</a:t>
            </a:r>
            <a:r>
              <a:rPr lang="uk-UA" sz="2800" dirty="0" err="1"/>
              <a:t>язківцями</a:t>
            </a:r>
            <a:r>
              <a:rPr lang="uk-UA" sz="2800" dirty="0"/>
              <a:t>, авто та авіамоделістами.</a:t>
            </a:r>
            <a:endParaRPr lang="ru-RU" sz="2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1AA221-112A-4799-9570-46F429BA745C}"/>
              </a:ext>
            </a:extLst>
          </p:cNvPr>
          <p:cNvSpPr/>
          <p:nvPr/>
        </p:nvSpPr>
        <p:spPr>
          <a:xfrm>
            <a:off x="744171" y="113677"/>
            <a:ext cx="1646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/>
              <a:t>Позашкільна </a:t>
            </a:r>
          </a:p>
          <a:p>
            <a:pPr algn="ctr"/>
            <a:r>
              <a:rPr lang="uk-UA" sz="2000" dirty="0"/>
              <a:t>освіта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BAEFA4-EA9F-4413-8C4F-2DF220BB03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96" y="1573077"/>
            <a:ext cx="3970149" cy="27548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CADEF7-5153-44E1-9C90-0638B62950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795" y="113677"/>
            <a:ext cx="5421686" cy="34871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AD775C-5C34-451C-A82F-B80B15647B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3037" y="2442266"/>
            <a:ext cx="3037668" cy="188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789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221E898-8D5E-46CE-A12C-707C7F3921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700" y="4135620"/>
            <a:ext cx="11658600" cy="2585323"/>
          </a:xfrm>
        </p:spPr>
        <p:txBody>
          <a:bodyPr/>
          <a:lstStyle/>
          <a:p>
            <a:r>
              <a:rPr lang="uk-UA" sz="2400" dirty="0"/>
              <a:t>Рішенням сесії від 22 червня 2018 року, Чортомлицька та Олександрівська школи припинили свою діяльність. Це було непопулярне рішення, але наш час вимагає брати на себе відповідальність. Так було з тепломережами, коли ми позбавили місто мільйонних боргів. Так сталося і з двома школами, наповненими на чверть, котрі необхідно було утримувати, витрачаючи кошти громади.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48F3FC-F8EA-4DBA-A5C2-C30A62526050}"/>
              </a:ext>
            </a:extLst>
          </p:cNvPr>
          <p:cNvSpPr/>
          <p:nvPr/>
        </p:nvSpPr>
        <p:spPr>
          <a:xfrm>
            <a:off x="731844" y="78758"/>
            <a:ext cx="1837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/>
              <a:t>ОСВІТА</a:t>
            </a:r>
            <a:r>
              <a:rPr lang="en-US" sz="3600" dirty="0"/>
              <a:t> </a:t>
            </a:r>
            <a:endParaRPr lang="ru-RU" sz="36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6D40A4-6725-4C54-AC95-F4DE4D356F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82" y="1456841"/>
            <a:ext cx="5062779" cy="26787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D41B281-54B3-4687-B502-7FAEABD0BD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095" y="731105"/>
            <a:ext cx="5866109" cy="340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257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F110F60-A66A-4271-8DB6-C4740AC5C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700" y="4392801"/>
            <a:ext cx="11658600" cy="2086725"/>
          </a:xfrm>
        </p:spPr>
        <p:txBody>
          <a:bodyPr/>
          <a:lstStyle/>
          <a:p>
            <a:r>
              <a:rPr lang="uk-UA" sz="2400" dirty="0"/>
              <a:t>Сьогодні Олександрівська школа входить до структури навчально-виховного об’єднання, на її базі створено центр дозвілля, де діти можуть відвідувати гуртки й секції. На базі школи мешканці Олександрівки, Рудника  отримують послуги </a:t>
            </a:r>
            <a:r>
              <a:rPr lang="uk-UA" sz="2400" dirty="0" err="1"/>
              <a:t>ЦНАПу</a:t>
            </a:r>
            <a:r>
              <a:rPr lang="uk-UA" sz="2400" dirty="0"/>
              <a:t>, управління праці, не витрачають час на поїздки до міста. </a:t>
            </a:r>
          </a:p>
          <a:p>
            <a:r>
              <a:rPr lang="uk-UA" sz="2400" dirty="0"/>
              <a:t>Будівля </a:t>
            </a:r>
            <a:r>
              <a:rPr lang="uk-UA" sz="2400" dirty="0" err="1"/>
              <a:t>Чотромлицької</a:t>
            </a:r>
            <a:r>
              <a:rPr lang="uk-UA" sz="2400" dirty="0"/>
              <a:t> школи під охороною, працюємо над тим, аби використовувати її функціонально.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10C833-1435-4077-AC80-7848ED00A66F}"/>
              </a:ext>
            </a:extLst>
          </p:cNvPr>
          <p:cNvSpPr/>
          <p:nvPr/>
        </p:nvSpPr>
        <p:spPr>
          <a:xfrm>
            <a:off x="780887" y="138034"/>
            <a:ext cx="1569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/>
              <a:t>ОСВІТА</a:t>
            </a:r>
            <a:endParaRPr lang="ru-RU" dirty="0"/>
          </a:p>
        </p:txBody>
      </p:sp>
      <p:pic>
        <p:nvPicPr>
          <p:cNvPr id="1026" name="Picture 2" descr="P1270323">
            <a:extLst>
              <a:ext uri="{FF2B5EF4-FFF2-40B4-BE49-F238E27FC236}">
                <a16:creationId xmlns:a16="http://schemas.microsoft.com/office/drawing/2014/main" id="{B04C5948-6028-435C-BA9F-011586606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1604074"/>
            <a:ext cx="3525865" cy="24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1270113">
            <a:extLst>
              <a:ext uri="{FF2B5EF4-FFF2-40B4-BE49-F238E27FC236}">
                <a16:creationId xmlns:a16="http://schemas.microsoft.com/office/drawing/2014/main" id="{1E571769-9293-4C4F-97A9-D22E46892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746" y="1604074"/>
            <a:ext cx="3525865" cy="24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1270350">
            <a:extLst>
              <a:ext uri="{FF2B5EF4-FFF2-40B4-BE49-F238E27FC236}">
                <a16:creationId xmlns:a16="http://schemas.microsoft.com/office/drawing/2014/main" id="{5509FF7D-8EBC-4F54-8B48-733F97DEF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2642" y="1604074"/>
            <a:ext cx="3892658" cy="24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1223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6B335E2-AFF9-4DA0-94CC-4D59668FC2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9407" y="5265833"/>
            <a:ext cx="10593185" cy="1421928"/>
          </a:xfrm>
        </p:spPr>
        <p:txBody>
          <a:bodyPr/>
          <a:lstStyle/>
          <a:p>
            <a:r>
              <a:rPr lang="ru-RU" sz="2400" dirty="0"/>
              <a:t>Покров </a:t>
            </a:r>
            <a:r>
              <a:rPr lang="uk-UA" sz="2400" dirty="0"/>
              <a:t>став</a:t>
            </a:r>
            <a:r>
              <a:rPr lang="ru-RU" sz="2400" dirty="0"/>
              <a:t> прикладом </a:t>
            </a:r>
            <a:r>
              <a:rPr lang="ru-RU" sz="2400" dirty="0" err="1"/>
              <a:t>успішного</a:t>
            </a:r>
            <a:r>
              <a:rPr lang="ru-RU" sz="2400" dirty="0"/>
              <a:t> </a:t>
            </a:r>
            <a:r>
              <a:rPr lang="ru-RU" sz="2400" dirty="0" err="1"/>
              <a:t>впровадження</a:t>
            </a:r>
            <a:r>
              <a:rPr lang="ru-RU" sz="2400" dirty="0"/>
              <a:t> </a:t>
            </a:r>
            <a:r>
              <a:rPr lang="uk-UA" sz="2400" dirty="0"/>
              <a:t>електронної </a:t>
            </a:r>
            <a:r>
              <a:rPr lang="ru-RU" sz="2400" dirty="0" err="1"/>
              <a:t>медицини</a:t>
            </a:r>
            <a:r>
              <a:rPr lang="uk-UA" sz="2400" dirty="0"/>
              <a:t>. </a:t>
            </a:r>
          </a:p>
          <a:p>
            <a:pPr algn="just"/>
            <a:r>
              <a:rPr lang="uk-UA" sz="2400" dirty="0"/>
              <a:t>Місто</a:t>
            </a:r>
            <a:r>
              <a:rPr lang="ru-RU" sz="2400" dirty="0"/>
              <a:t> одним </a:t>
            </a:r>
            <a:r>
              <a:rPr lang="ru-RU" sz="2400" dirty="0" err="1"/>
              <a:t>із</a:t>
            </a:r>
            <a:r>
              <a:rPr lang="ru-RU" sz="2400" dirty="0"/>
              <a:t> перших в </a:t>
            </a:r>
            <a:r>
              <a:rPr lang="ru-RU" sz="2400" dirty="0" err="1"/>
              <a:t>області</a:t>
            </a:r>
            <a:r>
              <a:rPr lang="ru-RU" sz="2400" dirty="0"/>
              <a:t> </a:t>
            </a:r>
            <a:r>
              <a:rPr lang="ru-RU" sz="2400" dirty="0" err="1"/>
              <a:t>приєдна</a:t>
            </a:r>
            <a:r>
              <a:rPr lang="uk-UA" sz="2400" dirty="0" err="1"/>
              <a:t>ло</a:t>
            </a:r>
            <a:r>
              <a:rPr lang="ru-RU" sz="2400" dirty="0" err="1"/>
              <a:t>сь</a:t>
            </a:r>
            <a:r>
              <a:rPr lang="ru-RU" sz="2400" dirty="0"/>
              <a:t> до </a:t>
            </a:r>
            <a:r>
              <a:rPr lang="ru-RU" sz="2400" dirty="0" err="1"/>
              <a:t>електронної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охорони</a:t>
            </a:r>
            <a:r>
              <a:rPr lang="ru-RU" sz="2400" dirty="0"/>
              <a:t> </a:t>
            </a:r>
            <a:r>
              <a:rPr lang="ru-RU" sz="2400" dirty="0" err="1"/>
              <a:t>здоров’я</a:t>
            </a:r>
            <a:r>
              <a:rPr lang="ru-RU" sz="2400" dirty="0"/>
              <a:t> </a:t>
            </a:r>
            <a:r>
              <a:rPr lang="ru-RU" sz="2400" dirty="0" err="1"/>
              <a:t>Хелсі</a:t>
            </a:r>
            <a:r>
              <a:rPr lang="ru-RU" sz="2400" dirty="0"/>
              <a:t>. 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134294-7431-4571-811B-B8A963F1B6A2}"/>
              </a:ext>
            </a:extLst>
          </p:cNvPr>
          <p:cNvSpPr/>
          <p:nvPr/>
        </p:nvSpPr>
        <p:spPr>
          <a:xfrm>
            <a:off x="563261" y="170239"/>
            <a:ext cx="2288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М</a:t>
            </a:r>
            <a:r>
              <a:rPr lang="ru-RU" sz="2800" dirty="0"/>
              <a:t>ЕДИЦИНА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2F0B25-74ED-45A7-A585-9A89A7DF7C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26" y="1545787"/>
            <a:ext cx="5855230" cy="37157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886505-EC14-4D72-A317-7E6530D997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360" y="1545894"/>
            <a:ext cx="5593802" cy="37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930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EAD515B-0E3D-4C25-A0EB-9B864CDF13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916" y="1716102"/>
            <a:ext cx="5403272" cy="4081117"/>
          </a:xfrm>
        </p:spPr>
        <p:txBody>
          <a:bodyPr/>
          <a:lstStyle/>
          <a:p>
            <a:pPr algn="just"/>
            <a:r>
              <a:rPr lang="uk-UA" sz="2400" dirty="0"/>
              <a:t>   У рамках міської програми «Інформатизація закладів охорони здоров’я м. Покров на 2018-2020 роки», були здійснені серйозні кроки у напрямку   модернізації. Придбані нові комп’ютери, оргтехніка.</a:t>
            </a:r>
          </a:p>
          <a:p>
            <a:pPr algn="just"/>
            <a:r>
              <a:rPr lang="uk-UA" sz="2400" dirty="0"/>
              <a:t>   Надання медичних послуг перейшло в новий формат, об’єднавши в єдиний інформаційний простір первинну та вторинну ланки.</a:t>
            </a:r>
            <a:r>
              <a:rPr lang="ru-RU" sz="2400" dirty="0"/>
              <a:t> </a:t>
            </a:r>
            <a:r>
              <a:rPr lang="ru-RU" sz="2400" dirty="0" err="1"/>
              <a:t>Загалом</a:t>
            </a:r>
            <a:r>
              <a:rPr lang="ru-RU" sz="2400" dirty="0"/>
              <a:t> на </a:t>
            </a:r>
            <a:r>
              <a:rPr lang="ru-RU" sz="2400" dirty="0" err="1"/>
              <a:t>медичну</a:t>
            </a:r>
            <a:r>
              <a:rPr lang="ru-RU" sz="2400" dirty="0"/>
              <a:t> сферу направлено </a:t>
            </a:r>
            <a:r>
              <a:rPr lang="ru-RU" sz="2400" dirty="0" err="1"/>
              <a:t>близько</a:t>
            </a:r>
            <a:r>
              <a:rPr lang="ru-RU" sz="2400" dirty="0"/>
              <a:t> 60 млн. грн.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9D7859-D21E-4A17-A4B1-71A3785C2D21}"/>
              </a:ext>
            </a:extLst>
          </p:cNvPr>
          <p:cNvSpPr/>
          <p:nvPr/>
        </p:nvSpPr>
        <p:spPr>
          <a:xfrm>
            <a:off x="528246" y="164356"/>
            <a:ext cx="2239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/>
              <a:t>МЕДИЦИНА</a:t>
            </a:r>
            <a:endParaRPr lang="ru-RU" sz="2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A1ABE6-4FE6-4E6B-BEE3-50AE06EAE8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848" y="1548537"/>
            <a:ext cx="5870286" cy="397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8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AAE13706-E292-4729-848D-F28652F10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398910"/>
              </p:ext>
            </p:extLst>
          </p:nvPr>
        </p:nvGraphicFramePr>
        <p:xfrm>
          <a:off x="923149" y="1587414"/>
          <a:ext cx="6069917" cy="5080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52F022A2-22FF-4806-A8E6-864334501D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32649" y="1839816"/>
            <a:ext cx="4336202" cy="5002395"/>
          </a:xfrm>
        </p:spPr>
        <p:txBody>
          <a:bodyPr/>
          <a:lstStyle/>
          <a:p>
            <a:r>
              <a:rPr lang="ru-RU" b="0" dirty="0"/>
              <a:t>За звітний період по власним надходженням загального фонду бюджет виконано на 100,2%. Надходження склали 200,5 млн. грн. при уточненому плані 200,0 млн. грн., </a:t>
            </a:r>
            <a:r>
              <a:rPr lang="ru-RU" b="0" dirty="0" err="1"/>
              <a:t>що</a:t>
            </a:r>
            <a:r>
              <a:rPr lang="ru-RU" b="0" dirty="0"/>
              <a:t> </a:t>
            </a:r>
            <a:r>
              <a:rPr lang="ru-RU" b="0" dirty="0" err="1"/>
              <a:t>майже</a:t>
            </a:r>
            <a:r>
              <a:rPr lang="ru-RU" b="0" dirty="0"/>
              <a:t> на 49 млн. </a:t>
            </a:r>
            <a:r>
              <a:rPr lang="ru-RU" b="0" dirty="0" err="1"/>
              <a:t>більше</a:t>
            </a:r>
            <a:r>
              <a:rPr lang="ru-RU" b="0" dirty="0"/>
              <a:t>, ніж за аналогічний період минулого року.</a:t>
            </a:r>
          </a:p>
          <a:p>
            <a:r>
              <a:rPr lang="ru-RU" b="0" dirty="0" err="1"/>
              <a:t>Що</a:t>
            </a:r>
            <a:r>
              <a:rPr lang="ru-RU" b="0" dirty="0"/>
              <a:t> </a:t>
            </a:r>
            <a:r>
              <a:rPr lang="ru-RU" b="0" dirty="0" err="1"/>
              <a:t>свідчить</a:t>
            </a:r>
            <a:r>
              <a:rPr lang="ru-RU" b="0" dirty="0"/>
              <a:t> про ефективність бюджетної політики минулого року.</a:t>
            </a:r>
          </a:p>
          <a:p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6110170-D5AC-4DF3-BAF6-D2C8A9795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БЮДЖЕТ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E0D82E9-F3DE-429A-B817-98EAC0EE5E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57782" y="190501"/>
            <a:ext cx="9084398" cy="867930"/>
          </a:xfrm>
        </p:spPr>
        <p:txBody>
          <a:bodyPr/>
          <a:lstStyle/>
          <a:p>
            <a:r>
              <a:rPr lang="ru-RU" sz="2800" dirty="0" err="1"/>
              <a:t>Запорукою</a:t>
            </a:r>
            <a:r>
              <a:rPr lang="ru-RU" sz="2800" dirty="0"/>
              <a:t> </a:t>
            </a:r>
            <a:r>
              <a:rPr lang="ru-RU" sz="2800" dirty="0" err="1"/>
              <a:t>успішного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та </a:t>
            </a:r>
            <a:r>
              <a:rPr lang="ru-RU" sz="2800" dirty="0" err="1"/>
              <a:t>життєдіяльності</a:t>
            </a:r>
            <a:r>
              <a:rPr lang="ru-RU" sz="2800" dirty="0"/>
              <a:t> </a:t>
            </a:r>
            <a:r>
              <a:rPr lang="ru-RU" sz="2800" dirty="0" err="1"/>
              <a:t>міста</a:t>
            </a:r>
            <a:r>
              <a:rPr lang="ru-RU" sz="2800" dirty="0"/>
              <a:t> є </a:t>
            </a:r>
            <a:r>
              <a:rPr lang="ru-RU" sz="2800" dirty="0" err="1"/>
              <a:t>збалансований</a:t>
            </a:r>
            <a:r>
              <a:rPr lang="ru-RU" sz="2800" dirty="0"/>
              <a:t> </a:t>
            </a:r>
            <a:r>
              <a:rPr lang="ru-RU" sz="2800" dirty="0" err="1"/>
              <a:t>міський</a:t>
            </a:r>
            <a:r>
              <a:rPr lang="ru-RU" sz="2800" dirty="0"/>
              <a:t> бюджет.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874BB5-1ADF-4B9A-9EA1-A02B58BF9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247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FB11466-BA08-485D-A48D-8BBFEB42FF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59" y="5186745"/>
            <a:ext cx="10316094" cy="1255728"/>
          </a:xfrm>
        </p:spPr>
        <p:txBody>
          <a:bodyPr/>
          <a:lstStyle/>
          <a:p>
            <a:pPr algn="ctr"/>
            <a:r>
              <a:rPr lang="uk-UA" sz="2400" dirty="0"/>
              <a:t>Мешканці міста можуть записатися на прийом до лікаря у зручний час. Впроваджено електронну амбулаторну карту та  електронний рецепт.</a:t>
            </a:r>
            <a:endParaRPr lang="ru-RU" sz="2400" b="1" dirty="0"/>
          </a:p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563FCC-BE3A-4429-A96A-36DD9A870A71}"/>
              </a:ext>
            </a:extLst>
          </p:cNvPr>
          <p:cNvSpPr/>
          <p:nvPr/>
        </p:nvSpPr>
        <p:spPr>
          <a:xfrm>
            <a:off x="552489" y="153917"/>
            <a:ext cx="2239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/>
              <a:t>МЕДИЦИНА</a:t>
            </a: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9F9D42-72EA-4BBF-B28C-1C3DFE75C4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699" y="1486262"/>
            <a:ext cx="4522123" cy="31344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FD21D9-523D-40CF-A551-CD4CD85881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208" y="1487974"/>
            <a:ext cx="4725093" cy="313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596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F9C0422-128D-4349-8C4A-D1A5BCAD1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421" y="4543432"/>
            <a:ext cx="4137465" cy="2876685"/>
          </a:xfrm>
        </p:spPr>
        <p:txBody>
          <a:bodyPr/>
          <a:lstStyle/>
          <a:p>
            <a:r>
              <a:rPr lang="uk-UA" sz="2000" dirty="0"/>
              <a:t>Дитячо-юнацька спортивна школа імені Дані </a:t>
            </a:r>
            <a:r>
              <a:rPr lang="uk-UA" sz="2000" dirty="0" err="1"/>
              <a:t>Дідіка</a:t>
            </a:r>
            <a:r>
              <a:rPr lang="uk-UA" sz="2000" dirty="0"/>
              <a:t>, де займається 960 вихованців, п</a:t>
            </a:r>
            <a:r>
              <a:rPr lang="ru-RU" sz="2000" dirty="0" err="1"/>
              <a:t>ідготувала</a:t>
            </a:r>
            <a:r>
              <a:rPr lang="ru-RU" sz="2000" dirty="0"/>
              <a:t> 379 </a:t>
            </a:r>
            <a:r>
              <a:rPr lang="ru-RU" sz="2000" dirty="0" err="1"/>
              <a:t>спортсменів</a:t>
            </a:r>
            <a:r>
              <a:rPr lang="ru-RU" sz="2000" dirty="0"/>
              <a:t> – </a:t>
            </a:r>
            <a:r>
              <a:rPr lang="ru-RU" sz="2000" dirty="0" err="1"/>
              <a:t>розрядників</a:t>
            </a:r>
            <a:r>
              <a:rPr lang="uk-UA" sz="2000" dirty="0"/>
              <a:t>,</a:t>
            </a:r>
            <a:r>
              <a:rPr lang="ru-RU" sz="2000" dirty="0"/>
              <a:t> 16 «</a:t>
            </a:r>
            <a:r>
              <a:rPr lang="ru-RU" sz="2000" dirty="0" err="1"/>
              <a:t>Кандидатів</a:t>
            </a:r>
            <a:r>
              <a:rPr lang="ru-RU" sz="2000" dirty="0"/>
              <a:t> у </a:t>
            </a:r>
            <a:r>
              <a:rPr lang="ru-RU" sz="2000" dirty="0" err="1"/>
              <a:t>майстри</a:t>
            </a:r>
            <a:r>
              <a:rPr lang="ru-RU" sz="2000" dirty="0"/>
              <a:t> спорту </a:t>
            </a:r>
            <a:r>
              <a:rPr lang="ru-RU" sz="2000" dirty="0" err="1"/>
              <a:t>України</a:t>
            </a:r>
            <a:r>
              <a:rPr lang="ru-RU" sz="2000" dirty="0"/>
              <a:t>», 10 – І </a:t>
            </a:r>
            <a:r>
              <a:rPr lang="ru-RU" sz="2000" dirty="0" err="1"/>
              <a:t>розряду</a:t>
            </a:r>
            <a:r>
              <a:rPr lang="ru-RU" sz="2000" dirty="0"/>
              <a:t>, 353 – ІІ, ІІІ та </a:t>
            </a:r>
            <a:r>
              <a:rPr lang="ru-RU" sz="2000" dirty="0" err="1"/>
              <a:t>юнацьких</a:t>
            </a:r>
            <a:r>
              <a:rPr lang="ru-RU" sz="2000" dirty="0"/>
              <a:t> </a:t>
            </a:r>
            <a:r>
              <a:rPr lang="ru-RU" sz="2000" dirty="0" err="1"/>
              <a:t>розрядів</a:t>
            </a:r>
            <a:r>
              <a:rPr lang="uk-UA" sz="2000" dirty="0"/>
              <a:t>.</a:t>
            </a:r>
            <a:endParaRPr lang="ru-RU" sz="2000" dirty="0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E8711C-8C1F-4B48-A3A3-31F4F676B6C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112872" y="4614671"/>
            <a:ext cx="3840480" cy="923330"/>
          </a:xfrm>
        </p:spPr>
        <p:txBody>
          <a:bodyPr/>
          <a:lstStyle/>
          <a:p>
            <a:r>
              <a:rPr lang="uk-UA" sz="2000" dirty="0"/>
              <a:t>У 2018 році на утримання спортивних закладів було направлено понад 3 млн. грн..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99F1EB-1F68-4135-89CC-B8FC31BE1AF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866114" y="4539809"/>
            <a:ext cx="4271652" cy="2768963"/>
          </a:xfrm>
        </p:spPr>
        <p:txBody>
          <a:bodyPr/>
          <a:lstStyle/>
          <a:p>
            <a:r>
              <a:rPr lang="uk-UA" sz="2000" dirty="0"/>
              <a:t>Близько 250 вихованців спортивної школи «Манганіт» показують відмінні результати, завойовують першість з плавання, стрибків у воду, легкої атлетики. У 2018 році на фінансування школи з міського бюджету було виділено 545 тис. грн..</a:t>
            </a:r>
            <a:endParaRPr lang="ru-RU" sz="2000" dirty="0"/>
          </a:p>
          <a:p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8871D2-4319-477A-982B-FDE6F188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41" y="281219"/>
            <a:ext cx="2375877" cy="590931"/>
          </a:xfrm>
        </p:spPr>
        <p:txBody>
          <a:bodyPr/>
          <a:lstStyle/>
          <a:p>
            <a:r>
              <a:rPr lang="uk-UA" sz="3600" dirty="0"/>
              <a:t>спорт</a:t>
            </a:r>
            <a:endParaRPr lang="ru-RU" sz="36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646D10B-50B1-42DF-B4C0-F01C2A7892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63295" y="183391"/>
            <a:ext cx="9084398" cy="1754326"/>
          </a:xfrm>
        </p:spPr>
        <p:txBody>
          <a:bodyPr/>
          <a:lstStyle/>
          <a:p>
            <a:r>
              <a:rPr lang="uk-UA" dirty="0"/>
              <a:t>Рік, що минув, був ознаменований вагомими спортивними здобутками. Покров впевнено утримує пальму першості, славу однієї з перспективних провідних баз, де плекають спорт великих досягнень, розвивається фізкультурний рух, пропагується здоровий спосіб життя.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A68D7C-CED8-469E-A008-6532816F8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C24879-33E2-4810-808A-88222F3A4A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71" y="2035567"/>
            <a:ext cx="3714705" cy="23122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27AC243-BFF4-4988-B142-76994BC787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375" y="2056671"/>
            <a:ext cx="3397977" cy="23150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1BA50B-9DDA-4DED-8B11-0EF35E6DC2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951" y="2056671"/>
            <a:ext cx="3397977" cy="231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92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1BB3F31-B61D-445C-94F1-B4D44E71F7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700" y="4224212"/>
            <a:ext cx="11658600" cy="2474524"/>
          </a:xfrm>
        </p:spPr>
        <p:txBody>
          <a:bodyPr/>
          <a:lstStyle/>
          <a:p>
            <a:r>
              <a:rPr lang="uk-UA" dirty="0"/>
              <a:t>З </a:t>
            </a:r>
            <a:r>
              <a:rPr lang="uk-UA" sz="2000" dirty="0"/>
              <a:t>метою створення сприятливих умов для самореалізації молоді, у місті діє комплексна цільова програма.</a:t>
            </a:r>
            <a:endParaRPr lang="ru-RU" sz="2000" dirty="0"/>
          </a:p>
          <a:p>
            <a:r>
              <a:rPr lang="uk-UA" sz="2000" dirty="0"/>
              <a:t>Її мета – підтримка молодіжних ініціатив, волонтерського руху, громадської діяльності. Стимулом до нових звершень є щорічна грошова стипендія за вагомі досягнення у науці, спорті, творчості. Цьогоріч було суттєво змінено критерії її отримання, розширено коло номінантів, збільшено розмір винагороди.  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87CF9-5401-4316-BD25-B4E54B7BE6ED}"/>
              </a:ext>
            </a:extLst>
          </p:cNvPr>
          <p:cNvSpPr/>
          <p:nvPr/>
        </p:nvSpPr>
        <p:spPr>
          <a:xfrm>
            <a:off x="586174" y="159264"/>
            <a:ext cx="19242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МОЛОДІЖНА ПОЛІТИКА 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D2957A-08CC-4FB0-85F7-14F681CEBB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438102"/>
            <a:ext cx="4322609" cy="2851265"/>
          </a:xfrm>
          <a:prstGeom prst="rect">
            <a:avLst/>
          </a:prstGeom>
        </p:spPr>
      </p:pic>
      <p:pic>
        <p:nvPicPr>
          <p:cNvPr id="1026" name="Picture 2" descr="448083156992 n">
            <a:extLst>
              <a:ext uri="{FF2B5EF4-FFF2-40B4-BE49-F238E27FC236}">
                <a16:creationId xmlns:a16="http://schemas.microsoft.com/office/drawing/2014/main" id="{DD4EC012-24E5-4BE1-BDB2-F52BB622F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7593" y="159264"/>
            <a:ext cx="5993475" cy="413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8840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BD20B18-6552-454E-B4CF-A8D727458A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429" y="4750509"/>
            <a:ext cx="11658600" cy="1421928"/>
          </a:xfrm>
        </p:spPr>
        <p:txBody>
          <a:bodyPr/>
          <a:lstStyle/>
          <a:p>
            <a:r>
              <a:rPr lang="uk-UA" sz="2400" dirty="0"/>
              <a:t>Місто сприяє творчому зростанню молоді.</a:t>
            </a:r>
            <a:endParaRPr lang="ru-RU" sz="2400" dirty="0"/>
          </a:p>
          <a:p>
            <a:r>
              <a:rPr lang="uk-UA" sz="2400" dirty="0"/>
              <a:t>2018 рік запам’ятається зустрічами з непересічними особистостями, героями «Сили нації», показом «Кіборгів», фотовиставкою «Якби не війна», презентацією книг Руслана Горового. </a:t>
            </a:r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525093-8B51-4B97-A1C3-0A0E1FDA55AE}"/>
              </a:ext>
            </a:extLst>
          </p:cNvPr>
          <p:cNvSpPr/>
          <p:nvPr/>
        </p:nvSpPr>
        <p:spPr>
          <a:xfrm>
            <a:off x="690506" y="120507"/>
            <a:ext cx="1666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МОЛОДІЖНА ПОЛІТИКА</a:t>
            </a:r>
            <a:endParaRPr lang="ru-RU" sz="2000" dirty="0"/>
          </a:p>
        </p:txBody>
      </p:sp>
      <p:pic>
        <p:nvPicPr>
          <p:cNvPr id="2050" name="Picture 2" descr="P1270694">
            <a:extLst>
              <a:ext uri="{FF2B5EF4-FFF2-40B4-BE49-F238E27FC236}">
                <a16:creationId xmlns:a16="http://schemas.microsoft.com/office/drawing/2014/main" id="{31A13018-4D24-41D1-9687-CDEB8452C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033" y="1429756"/>
            <a:ext cx="3990109" cy="255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1240967">
            <a:extLst>
              <a:ext uri="{FF2B5EF4-FFF2-40B4-BE49-F238E27FC236}">
                <a16:creationId xmlns:a16="http://schemas.microsoft.com/office/drawing/2014/main" id="{DE416C8A-B21A-4767-A030-537878A5A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299" y="1429756"/>
            <a:ext cx="4364182" cy="255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EV 1105 logo">
            <a:extLst>
              <a:ext uri="{FF2B5EF4-FFF2-40B4-BE49-F238E27FC236}">
                <a16:creationId xmlns:a16="http://schemas.microsoft.com/office/drawing/2014/main" id="{543D0ADB-C8D6-44D4-AB30-CD6323F19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58" y="1596044"/>
            <a:ext cx="3262889" cy="23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8157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724957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44881" y="2662267"/>
            <a:ext cx="4332514" cy="1830245"/>
          </a:xfrm>
        </p:spPr>
        <p:txBody>
          <a:bodyPr/>
          <a:lstStyle/>
          <a:p>
            <a:r>
              <a:rPr lang="en-US" dirty="0"/>
              <a:t>Revealing key points </a:t>
            </a:r>
            <a:br>
              <a:rPr lang="en-US" dirty="0"/>
            </a:br>
            <a:r>
              <a:rPr lang="en-US" dirty="0"/>
              <a:t>one at a time enhances comprehension.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1135696"/>
          </a:xfrm>
        </p:spPr>
        <p:txBody>
          <a:bodyPr/>
          <a:lstStyle/>
          <a:p>
            <a:r>
              <a:rPr lang="uk-UA" sz="4800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КУЛЬТУРА</a:t>
            </a:r>
            <a:endParaRPr lang="en-US" sz="4800" b="1" dirty="0">
              <a:gradFill>
                <a:gsLst>
                  <a:gs pos="15000">
                    <a:schemeClr val="bg1"/>
                  </a:gs>
                  <a:gs pos="47000">
                    <a:schemeClr val="bg1"/>
                  </a:gs>
                </a:gsLst>
                <a:lin ang="5400000" scaled="1"/>
              </a:gra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6321357" y="3577389"/>
            <a:ext cx="5671764" cy="1089529"/>
          </a:xfrm>
        </p:spPr>
        <p:txBody>
          <a:bodyPr/>
          <a:lstStyle/>
          <a:p>
            <a:r>
              <a:rPr lang="uk-UA" sz="2400" b="0" dirty="0"/>
              <a:t>У 2018 році відділом культури виконкому організовано  та проведено 87 загальноміських заходів. </a:t>
            </a:r>
            <a:endParaRPr lang="en-US" sz="2400" b="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956047" y="567848"/>
            <a:ext cx="4880009" cy="1854867"/>
          </a:xfrm>
        </p:spPr>
        <p:txBody>
          <a:bodyPr/>
          <a:lstStyle/>
          <a:p>
            <a:r>
              <a:rPr lang="uk-UA" sz="2400" b="0" dirty="0"/>
              <a:t>Завдання - зберегти культурні надбання, примножити їх, зробити дозвілля містян змістовним та насиченим.</a:t>
            </a:r>
            <a:endParaRPr lang="ru-RU" sz="2400" b="0" dirty="0"/>
          </a:p>
          <a:p>
            <a:endParaRPr lang="en-US" dirty="0"/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79" y="2163167"/>
            <a:ext cx="5824517" cy="43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49895"/>
      </p:ext>
    </p:extLst>
  </p:cSld>
  <p:clrMapOvr>
    <a:masterClrMapping/>
  </p:clrMapOvr>
  <p:transition spd="slow">
    <p:push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849201" y="618924"/>
            <a:ext cx="5034742" cy="2519664"/>
          </a:xfrm>
        </p:spPr>
        <p:txBody>
          <a:bodyPr/>
          <a:lstStyle/>
          <a:p>
            <a:r>
              <a:rPr lang="uk-UA" sz="2400" b="0" dirty="0"/>
              <a:t>Учні шкіл естетичного виховання протягом року брали участь у Міжнародних, Всеукраїнських фестивалях та конкурсах, були активними учасниками загальноміських свят. </a:t>
            </a:r>
            <a:endParaRPr lang="ru-RU" sz="2400" b="0" dirty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1026" name="Picture 2" descr="F:\фото 2018 год\фото разніе\28277248_1962942397367207_4389876049886410249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887" y="223787"/>
            <a:ext cx="3949899" cy="298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фото 2018 год\фото разніе\32698219_251219178952615_3870438559366250496_n -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7827" y="2176116"/>
            <a:ext cx="3312470" cy="40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фото 2018 год\фото разніе\IMG_00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7251" y="3429000"/>
            <a:ext cx="3776151" cy="274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фото 2018 год\фото разніе\32938309_1623156647779792_6183340806892421120_o - копия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017" y="3429000"/>
            <a:ext cx="3949899" cy="274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7582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6888119" y="1341711"/>
            <a:ext cx="5118965" cy="3544560"/>
          </a:xfrm>
        </p:spPr>
        <p:txBody>
          <a:bodyPr/>
          <a:lstStyle/>
          <a:p>
            <a:pPr algn="r"/>
            <a:r>
              <a:rPr lang="uk-UA" sz="2400" b="0" dirty="0"/>
              <a:t>Значна увага приділялася зміцненню матеріально-технічної бази, проведенню поточних та капітальних ремонтів. Загалом на утримання закладів культури направлено понад 10 </a:t>
            </a:r>
            <a:r>
              <a:rPr lang="uk-UA" sz="2400" b="0" dirty="0" err="1"/>
              <a:t>млн.грн</a:t>
            </a:r>
            <a:r>
              <a:rPr lang="uk-UA" sz="2400" b="0" dirty="0"/>
              <a:t>.  </a:t>
            </a:r>
            <a:endParaRPr lang="ru-RU" sz="2400" b="0" dirty="0"/>
          </a:p>
          <a:p>
            <a:pPr algn="ctr"/>
            <a:r>
              <a:rPr lang="uk-UA" sz="2400" b="0" dirty="0"/>
              <a:t>Виконано реконструкцію концертної зали Школи мистецтв, на що направлено близько 2 млн. грн.</a:t>
            </a:r>
            <a:endParaRPr lang="ru-RU" sz="2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2050" name="Picture 2" descr="F:\звіт 2018\звіт 2018\звіт слайди\жкг\шм\P13407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402" y="223634"/>
            <a:ext cx="5378336" cy="358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звіт 2018\звіт 2018\звіт слайди\культура\P12901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8162" y="3988275"/>
            <a:ext cx="3157453" cy="228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звіт 2018\звіт 2018\звіт слайди\економіка підприємництво\бюджет участі\IMG_01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402" y="3988275"/>
            <a:ext cx="2974570" cy="228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7319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48056" y="257696"/>
            <a:ext cx="4297680" cy="1754326"/>
          </a:xfrm>
        </p:spPr>
        <p:txBody>
          <a:bodyPr/>
          <a:lstStyle/>
          <a:p>
            <a:r>
              <a:rPr lang="uk-UA" sz="2400" dirty="0">
                <a:latin typeface="+mn-lt"/>
              </a:rPr>
              <a:t>Створювалися умови до творчої самореалізації містян, впровадження цікавих ініціатив та починань, об’єднаних міською програмою «Покров вечірній». </a:t>
            </a:r>
            <a:endParaRPr lang="ru-RU" sz="2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5244" y="1"/>
            <a:ext cx="4083304" cy="914096"/>
          </a:xfrm>
        </p:spPr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6231486" y="4297672"/>
            <a:ext cx="5536278" cy="2187265"/>
          </a:xfrm>
        </p:spPr>
        <p:txBody>
          <a:bodyPr/>
          <a:lstStyle/>
          <a:p>
            <a:r>
              <a:rPr lang="uk-UA" sz="2400" b="0" dirty="0"/>
              <a:t>Підтримуються проекти, які стали візиткою міста – «Спортивна бабуся», «Кіно під відкритим небом», «У ритмі мелодій», «Художня студія для всіх», «Німецька без кордонів».</a:t>
            </a:r>
            <a:endParaRPr lang="ru-RU" sz="2400" b="0" dirty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3074" name="Picture 2" descr="F:\звіт 2018\звіт 2018\звіт слайди\инициативы\44461533_323770628206739_8390674897176625152_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9556" y="91441"/>
            <a:ext cx="3125586" cy="2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звіт 2018\звіт 2018\звіт слайди\инициативы\32290119_231598184090651_7126369737939877888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8846" y="91441"/>
            <a:ext cx="3895898" cy="306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звіт 2018\звіт 2018\звіт слайди\инициативы\40513326_306663936584075_8000527120344285184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3155" y="2137065"/>
            <a:ext cx="2809702" cy="18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звіт 2018\звіт 2018\звіт слайди\инициативы\37652028_273280429922426_7727066806011035648_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2334" y="2710643"/>
            <a:ext cx="2975955" cy="197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звіт 2018\звіт 2018\звіт слайди\инициативы\P127087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27" y="4284171"/>
            <a:ext cx="3283528" cy="237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3926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8DA4907-1140-447E-9BE8-60A6D2DE4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02" y="4380659"/>
            <a:ext cx="3714705" cy="2215991"/>
          </a:xfrm>
        </p:spPr>
        <p:txBody>
          <a:bodyPr lIns="0" tIns="0" rIns="0" bIns="0"/>
          <a:lstStyle/>
          <a:p>
            <a:r>
              <a:rPr lang="uk-UA" sz="2000" dirty="0"/>
              <a:t>П</a:t>
            </a:r>
            <a:r>
              <a:rPr lang="ru-RU" sz="2000" dirty="0" err="1"/>
              <a:t>ропозиції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наб</a:t>
            </a:r>
            <a:r>
              <a:rPr lang="uk-UA" sz="2000" dirty="0"/>
              <a:t>рали</a:t>
            </a:r>
            <a:r>
              <a:rPr lang="ru-RU" sz="2000" dirty="0"/>
              <a:t> </a:t>
            </a:r>
            <a:r>
              <a:rPr lang="ru-RU" sz="2000" dirty="0" err="1"/>
              <a:t>найбільшу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голосів</a:t>
            </a:r>
            <a:r>
              <a:rPr lang="ru-RU" sz="2000" dirty="0"/>
              <a:t>, </a:t>
            </a:r>
            <a:r>
              <a:rPr lang="ru-RU" sz="2000" dirty="0" err="1"/>
              <a:t>бу</a:t>
            </a:r>
            <a:r>
              <a:rPr lang="uk-UA" sz="2000" dirty="0" err="1"/>
              <a:t>ли</a:t>
            </a:r>
            <a:r>
              <a:rPr lang="ru-RU" sz="2000" dirty="0"/>
              <a:t> </a:t>
            </a:r>
            <a:r>
              <a:rPr lang="ru-RU" sz="2000" dirty="0" err="1"/>
              <a:t>реалізовані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року за </a:t>
            </a:r>
            <a:r>
              <a:rPr lang="ru-RU" sz="2000" dirty="0" err="1"/>
              <a:t>кошти</a:t>
            </a:r>
            <a:r>
              <a:rPr lang="ru-RU" sz="2000" dirty="0"/>
              <a:t> </a:t>
            </a:r>
            <a:r>
              <a:rPr lang="ru-RU" sz="2000" dirty="0" err="1"/>
              <a:t>міського</a:t>
            </a:r>
            <a:r>
              <a:rPr lang="ru-RU" sz="2000" dirty="0"/>
              <a:t> бюджету, на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передбачено</a:t>
            </a:r>
            <a:r>
              <a:rPr lang="ru-RU" sz="2000" dirty="0"/>
              <a:t> 500 </a:t>
            </a:r>
            <a:r>
              <a:rPr lang="ru-RU" sz="2000" dirty="0" err="1"/>
              <a:t>тисяч</a:t>
            </a:r>
            <a:r>
              <a:rPr lang="ru-RU" sz="2000" dirty="0"/>
              <a:t> </a:t>
            </a:r>
            <a:r>
              <a:rPr lang="ru-RU" sz="2000" dirty="0" err="1"/>
              <a:t>гривень</a:t>
            </a:r>
            <a:r>
              <a:rPr lang="ru-RU" sz="2000" dirty="0"/>
              <a:t>, </a:t>
            </a:r>
            <a:r>
              <a:rPr lang="ru-RU" sz="2000" dirty="0" err="1"/>
              <a:t>граничний</a:t>
            </a:r>
            <a:r>
              <a:rPr lang="ru-RU" sz="2000" dirty="0"/>
              <a:t> </a:t>
            </a:r>
            <a:r>
              <a:rPr lang="ru-RU" sz="2000" dirty="0" err="1"/>
              <a:t>кошторис</a:t>
            </a:r>
            <a:r>
              <a:rPr lang="ru-RU" sz="2000" dirty="0"/>
              <a:t> одного проекту не </a:t>
            </a:r>
            <a:r>
              <a:rPr lang="ru-RU" sz="2000" dirty="0" err="1"/>
              <a:t>мав</a:t>
            </a:r>
            <a:r>
              <a:rPr lang="ru-RU" sz="2000" dirty="0"/>
              <a:t> </a:t>
            </a:r>
            <a:r>
              <a:rPr lang="ru-RU" sz="2000" dirty="0" err="1"/>
              <a:t>перевищувати</a:t>
            </a:r>
            <a:r>
              <a:rPr lang="ru-RU" sz="2000" dirty="0"/>
              <a:t> 100 </a:t>
            </a:r>
            <a:r>
              <a:rPr lang="ru-RU" sz="2000" dirty="0" err="1"/>
              <a:t>тисяч</a:t>
            </a:r>
            <a:r>
              <a:rPr lang="ru-RU" sz="2000" dirty="0"/>
              <a:t> </a:t>
            </a:r>
            <a:r>
              <a:rPr lang="ru-RU" sz="2000" dirty="0" err="1"/>
              <a:t>гривень</a:t>
            </a:r>
            <a:r>
              <a:rPr lang="ru-RU" sz="2000" dirty="0"/>
              <a:t>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B2A21-455B-4E4B-95B3-5B571D72949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00668" y="4302933"/>
            <a:ext cx="3497516" cy="1754326"/>
          </a:xfrm>
        </p:spPr>
        <p:txBody>
          <a:bodyPr/>
          <a:lstStyle/>
          <a:p>
            <a:r>
              <a:rPr lang="ru-RU" sz="2000" dirty="0"/>
              <a:t>За 15 проектів </a:t>
            </a:r>
            <a:r>
              <a:rPr lang="ru-RU" sz="2000" dirty="0" err="1"/>
              <a:t>проголосувало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</a:t>
            </a:r>
            <a:r>
              <a:rPr lang="ru-RU" sz="2000" dirty="0" err="1"/>
              <a:t>двох</a:t>
            </a:r>
            <a:r>
              <a:rPr lang="ru-RU" sz="2000" dirty="0"/>
              <a:t> </a:t>
            </a:r>
            <a:r>
              <a:rPr lang="ru-RU" sz="2000" dirty="0" err="1"/>
              <a:t>тисяч</a:t>
            </a:r>
            <a:r>
              <a:rPr lang="ru-RU" sz="2000" dirty="0"/>
              <a:t> покровчан. Для порівняння, у 2017 році за 12 проектів проголосувало 765 мешканців. 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4CB51B-3393-4B52-92A7-13885D50101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692388" y="4144437"/>
            <a:ext cx="4467965" cy="2713563"/>
          </a:xfrm>
        </p:spPr>
        <p:txBody>
          <a:bodyPr/>
          <a:lstStyle/>
          <a:p>
            <a:r>
              <a:rPr lang="ru-RU" sz="1800" dirty="0" err="1"/>
              <a:t>Переможці</a:t>
            </a:r>
            <a:r>
              <a:rPr lang="ru-RU" sz="1800" dirty="0"/>
              <a:t> 2018 року :</a:t>
            </a:r>
            <a:br>
              <a:rPr lang="ru-RU" sz="1800" dirty="0"/>
            </a:br>
            <a:r>
              <a:rPr lang="ru-RU" sz="1800" dirty="0"/>
              <a:t>«Вчора – воїн, сьогодні – спортсмен»;</a:t>
            </a:r>
            <a:br>
              <a:rPr lang="ru-RU" sz="1800" dirty="0"/>
            </a:br>
            <a:r>
              <a:rPr lang="ru-RU" sz="1800" dirty="0"/>
              <a:t>«Забезпечення народного історико-краєзнавчого музею </a:t>
            </a:r>
            <a:r>
              <a:rPr lang="ru-RU" sz="1800" dirty="0" err="1"/>
              <a:t>ім</a:t>
            </a:r>
            <a:r>
              <a:rPr lang="ru-RU" sz="1800" dirty="0"/>
              <a:t>. Занудька сучасними технічними засобами»; </a:t>
            </a:r>
            <a:br>
              <a:rPr lang="ru-RU" sz="1800" dirty="0"/>
            </a:br>
            <a:r>
              <a:rPr lang="ru-RU" sz="1800" dirty="0"/>
              <a:t>«Покращення спортивної бази м. Покров»;</a:t>
            </a:r>
            <a:br>
              <a:rPr lang="ru-RU" sz="1800" dirty="0"/>
            </a:br>
            <a:r>
              <a:rPr lang="ru-RU" sz="1800" dirty="0"/>
              <a:t>«Sirko </a:t>
            </a:r>
            <a:r>
              <a:rPr lang="ru-RU" sz="1800" dirty="0" err="1"/>
              <a:t>Wi-Fi</a:t>
            </a:r>
            <a:r>
              <a:rPr lang="ru-RU" sz="1800" dirty="0"/>
              <a:t>»</a:t>
            </a:r>
          </a:p>
          <a:p>
            <a:r>
              <a:rPr lang="ru-RU" sz="1800" dirty="0"/>
              <a:t>«</a:t>
            </a:r>
            <a:r>
              <a:rPr lang="ru-RU" sz="1800" dirty="0" err="1"/>
              <a:t>Бібліотека</a:t>
            </a:r>
            <a:r>
              <a:rPr lang="ru-RU" sz="1800" dirty="0"/>
              <a:t>, як центр </a:t>
            </a:r>
            <a:r>
              <a:rPr lang="ru-RU" sz="1800" dirty="0" err="1"/>
              <a:t>підтримки</a:t>
            </a:r>
            <a:r>
              <a:rPr lang="ru-RU" sz="1800" dirty="0"/>
              <a:t> </a:t>
            </a:r>
            <a:r>
              <a:rPr lang="ru-RU" sz="1800" dirty="0" err="1"/>
              <a:t>молодої</a:t>
            </a:r>
            <a:r>
              <a:rPr lang="ru-RU" sz="1800" dirty="0"/>
              <a:t> </a:t>
            </a:r>
            <a:r>
              <a:rPr lang="ru-RU" sz="1800" dirty="0" err="1"/>
              <a:t>сім</a:t>
            </a:r>
            <a:r>
              <a:rPr lang="en-US" sz="1800" dirty="0"/>
              <a:t>’</a:t>
            </a:r>
            <a:r>
              <a:rPr lang="ru-RU" sz="1800" dirty="0" err="1"/>
              <a:t>ї</a:t>
            </a:r>
            <a:r>
              <a:rPr lang="ru-RU" sz="1800" dirty="0"/>
              <a:t>.</a:t>
            </a:r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2C7C79F-DDC0-4931-ADF2-C80603616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24" y="151707"/>
            <a:ext cx="2375877" cy="867930"/>
          </a:xfrm>
        </p:spPr>
        <p:txBody>
          <a:bodyPr/>
          <a:lstStyle/>
          <a:p>
            <a:r>
              <a:rPr lang="uk-UA" sz="2800" dirty="0"/>
              <a:t>БЮДЖЕТ УЧАСТІ</a:t>
            </a:r>
            <a:endParaRPr lang="ru-RU" sz="2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3AC6D77-B97C-429F-B199-99F2B91136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07602" y="258508"/>
            <a:ext cx="9084398" cy="867930"/>
          </a:xfrm>
        </p:spPr>
        <p:txBody>
          <a:bodyPr/>
          <a:lstStyle/>
          <a:p>
            <a:r>
              <a:rPr lang="uk-UA" sz="2800" dirty="0"/>
              <a:t>У 2018</a:t>
            </a:r>
            <a:r>
              <a:rPr lang="ru-RU" sz="2800" dirty="0"/>
              <a:t> </a:t>
            </a:r>
            <a:r>
              <a:rPr lang="ru-RU" sz="2800" dirty="0" err="1"/>
              <a:t>році</a:t>
            </a:r>
            <a:r>
              <a:rPr lang="ru-RU" sz="2800" dirty="0"/>
              <a:t> бюджет </a:t>
            </a:r>
            <a:r>
              <a:rPr lang="ru-RU" sz="2800" dirty="0" err="1"/>
              <a:t>участі</a:t>
            </a:r>
            <a:r>
              <a:rPr lang="ru-RU" sz="2800" dirty="0"/>
              <a:t> </a:t>
            </a:r>
            <a:r>
              <a:rPr lang="ru-RU" sz="2800" dirty="0" err="1"/>
              <a:t>збільшив</a:t>
            </a:r>
            <a:r>
              <a:rPr lang="ru-RU" sz="2800" dirty="0"/>
              <a:t>  коло </a:t>
            </a:r>
            <a:r>
              <a:rPr lang="ru-RU" sz="2800" dirty="0" err="1"/>
              <a:t>учасників</a:t>
            </a:r>
            <a:r>
              <a:rPr lang="ru-RU" sz="2800" dirty="0"/>
              <a:t> і </a:t>
            </a:r>
            <a:r>
              <a:rPr lang="ru-RU" sz="2800" dirty="0" err="1"/>
              <a:t>кошторис</a:t>
            </a:r>
            <a:r>
              <a:rPr lang="ru-RU" sz="2800" dirty="0"/>
              <a:t>.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100AB5-1844-46C5-BDAB-05F4D9D56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</p:spPr>
        <p:txBody>
          <a:bodyPr/>
          <a:lstStyle/>
          <a:p>
            <a:fld id="{4997E989-D798-4C62-8E93-3D2D613C2488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2B2124-2367-4FE2-AD7E-1287C642FE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03" y="1530288"/>
            <a:ext cx="3714704" cy="25853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D7B9DC0-BCF4-42C8-A26D-97C0628A15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668" y="1526683"/>
            <a:ext cx="3497516" cy="25925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C12888-67E5-40D4-BF00-1D3DA91F73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446" y="1528509"/>
            <a:ext cx="4007851" cy="258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221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5CC10F3-7C59-4AED-B321-1F0187A4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268" y="1451252"/>
            <a:ext cx="4507955" cy="3139321"/>
          </a:xfrm>
        </p:spPr>
        <p:txBody>
          <a:bodyPr/>
          <a:lstStyle/>
          <a:p>
            <a:pPr algn="just"/>
            <a:r>
              <a:rPr lang="ru-RU" sz="2000" b="0" dirty="0" err="1"/>
              <a:t>Ще</a:t>
            </a:r>
            <a:r>
              <a:rPr lang="ru-RU" sz="2000" b="0" dirty="0"/>
              <a:t> одним </a:t>
            </a:r>
            <a:r>
              <a:rPr lang="ru-RU" sz="2000" b="0" dirty="0" err="1"/>
              <a:t>електронним</a:t>
            </a:r>
            <a:r>
              <a:rPr lang="ru-RU" sz="2000" b="0" dirty="0"/>
              <a:t> </a:t>
            </a:r>
            <a:r>
              <a:rPr lang="ru-RU" sz="2000" b="0" dirty="0" err="1"/>
              <a:t>інструментом</a:t>
            </a:r>
            <a:r>
              <a:rPr lang="ru-RU" sz="2000" b="0" dirty="0"/>
              <a:t>, </a:t>
            </a:r>
            <a:r>
              <a:rPr lang="ru-RU" sz="2000" b="0" dirty="0" err="1"/>
              <a:t>що</a:t>
            </a:r>
            <a:r>
              <a:rPr lang="ru-RU" sz="2000" b="0" dirty="0"/>
              <a:t> </a:t>
            </a:r>
            <a:r>
              <a:rPr lang="ru-RU" sz="2000" b="0" dirty="0" err="1"/>
              <a:t>забезпечить</a:t>
            </a:r>
            <a:r>
              <a:rPr lang="ru-RU" sz="2000" b="0" dirty="0"/>
              <a:t> </a:t>
            </a:r>
            <a:r>
              <a:rPr lang="ru-RU" sz="2000" b="0" dirty="0" err="1"/>
              <a:t>достовірною</a:t>
            </a:r>
            <a:r>
              <a:rPr lang="ru-RU" sz="2000" b="0" dirty="0"/>
              <a:t> та актуальною </a:t>
            </a:r>
            <a:r>
              <a:rPr lang="ru-RU" sz="2000" b="0" dirty="0" err="1"/>
              <a:t>інформацією</a:t>
            </a:r>
            <a:r>
              <a:rPr lang="ru-RU" sz="2000" b="0" dirty="0"/>
              <a:t>, є онлайн - карта </a:t>
            </a:r>
            <a:r>
              <a:rPr lang="ru-RU" sz="2000" b="0" dirty="0" err="1"/>
              <a:t>міста</a:t>
            </a:r>
            <a:r>
              <a:rPr lang="ru-RU" sz="2000" b="0" dirty="0"/>
              <a:t>. </a:t>
            </a:r>
            <a:r>
              <a:rPr lang="ru-RU" sz="2000" b="0" dirty="0" err="1"/>
              <a:t>Це</a:t>
            </a:r>
            <a:r>
              <a:rPr lang="ru-RU" sz="2000" b="0" dirty="0"/>
              <a:t> доступ до  </a:t>
            </a:r>
            <a:r>
              <a:rPr lang="ru-RU" sz="2000" b="0" dirty="0" err="1"/>
              <a:t>даних</a:t>
            </a:r>
            <a:r>
              <a:rPr lang="ru-RU" sz="2000" b="0" dirty="0"/>
              <a:t>, </a:t>
            </a:r>
            <a:r>
              <a:rPr lang="ru-RU" sz="2000" b="0" dirty="0" err="1"/>
              <a:t>які</a:t>
            </a:r>
            <a:r>
              <a:rPr lang="ru-RU" sz="2000" b="0" dirty="0"/>
              <a:t> </a:t>
            </a:r>
            <a:r>
              <a:rPr lang="ru-RU" sz="2000" b="0" dirty="0" err="1"/>
              <a:t>торкаються</a:t>
            </a:r>
            <a:r>
              <a:rPr lang="ru-RU" sz="2000" b="0" dirty="0"/>
              <a:t> </a:t>
            </a:r>
            <a:r>
              <a:rPr lang="ru-RU" sz="2000" b="0" dirty="0" err="1"/>
              <a:t>різних</a:t>
            </a:r>
            <a:r>
              <a:rPr lang="ru-RU" sz="2000" b="0" dirty="0"/>
              <a:t> сфер </a:t>
            </a:r>
            <a:r>
              <a:rPr lang="ru-RU" sz="2000" b="0" dirty="0" err="1"/>
              <a:t>життя</a:t>
            </a:r>
            <a:r>
              <a:rPr lang="ru-RU" sz="2000" b="0" dirty="0"/>
              <a:t>. </a:t>
            </a:r>
            <a:r>
              <a:rPr lang="ru-RU" sz="2000" b="0" dirty="0" err="1"/>
              <a:t>Серед</a:t>
            </a:r>
            <a:r>
              <a:rPr lang="ru-RU" sz="2000" b="0" dirty="0"/>
              <a:t> </a:t>
            </a:r>
            <a:r>
              <a:rPr lang="ru-RU" sz="2000" b="0" dirty="0" err="1"/>
              <a:t>категорій</a:t>
            </a:r>
            <a:r>
              <a:rPr lang="ru-RU" sz="2000" b="0" dirty="0"/>
              <a:t> – </a:t>
            </a:r>
            <a:r>
              <a:rPr lang="ru-RU" sz="2000" b="0" dirty="0" err="1"/>
              <a:t>об’єкти</a:t>
            </a:r>
            <a:r>
              <a:rPr lang="ru-RU" sz="2000" b="0" dirty="0"/>
              <a:t> </a:t>
            </a:r>
            <a:r>
              <a:rPr lang="ru-RU" sz="2000" b="0" dirty="0" err="1"/>
              <a:t>сфери</a:t>
            </a:r>
            <a:r>
              <a:rPr lang="ru-RU" sz="2000" b="0" dirty="0"/>
              <a:t> </a:t>
            </a:r>
            <a:r>
              <a:rPr lang="ru-RU" sz="2000" b="0" dirty="0" err="1"/>
              <a:t>послуг</a:t>
            </a:r>
            <a:r>
              <a:rPr lang="ru-RU" sz="2000" b="0" dirty="0"/>
              <a:t>,  </a:t>
            </a:r>
            <a:r>
              <a:rPr lang="ru-RU" sz="2000" b="0" dirty="0" err="1"/>
              <a:t>торгівлі</a:t>
            </a:r>
            <a:r>
              <a:rPr lang="ru-RU" sz="2000" b="0" dirty="0"/>
              <a:t>, </a:t>
            </a:r>
            <a:r>
              <a:rPr lang="ru-RU" sz="2000" b="0" dirty="0" err="1"/>
              <a:t>проекти</a:t>
            </a:r>
            <a:r>
              <a:rPr lang="ru-RU" sz="2000" b="0" dirty="0"/>
              <a:t> бюджету </a:t>
            </a:r>
            <a:r>
              <a:rPr lang="ru-RU" sz="2000" b="0" dirty="0" err="1"/>
              <a:t>участі</a:t>
            </a:r>
            <a:r>
              <a:rPr lang="ru-RU" sz="2000" b="0" dirty="0"/>
              <a:t>, </a:t>
            </a:r>
            <a:r>
              <a:rPr lang="ru-RU" sz="2000" b="0" dirty="0" err="1"/>
              <a:t>заклади</a:t>
            </a:r>
            <a:r>
              <a:rPr lang="ru-RU" sz="2000" b="0" dirty="0"/>
              <a:t> </a:t>
            </a:r>
            <a:r>
              <a:rPr lang="ru-RU" sz="2000" b="0" dirty="0" err="1"/>
              <a:t>освіти</a:t>
            </a:r>
            <a:r>
              <a:rPr lang="ru-RU" sz="2000" b="0" dirty="0"/>
              <a:t>, </a:t>
            </a:r>
            <a:r>
              <a:rPr lang="ru-RU" sz="2000" b="0" dirty="0" err="1"/>
              <a:t>медицини</a:t>
            </a:r>
            <a:r>
              <a:rPr lang="ru-RU" sz="2000" b="0" dirty="0"/>
              <a:t>, </a:t>
            </a:r>
            <a:r>
              <a:rPr lang="ru-RU" sz="2000" b="0" dirty="0" err="1"/>
              <a:t>розташування</a:t>
            </a:r>
            <a:r>
              <a:rPr lang="ru-RU" sz="2000" b="0" dirty="0"/>
              <a:t> </a:t>
            </a:r>
            <a:r>
              <a:rPr lang="ru-RU" sz="2000" b="0" dirty="0" err="1"/>
              <a:t>вулиць</a:t>
            </a:r>
            <a:r>
              <a:rPr lang="ru-RU" sz="2000" b="0" dirty="0"/>
              <a:t>, </a:t>
            </a:r>
            <a:r>
              <a:rPr lang="ru-RU" sz="2000" b="0" dirty="0" err="1"/>
              <a:t>меморіальні</a:t>
            </a:r>
            <a:r>
              <a:rPr lang="ru-RU" sz="2000" b="0" dirty="0"/>
              <a:t> </a:t>
            </a:r>
            <a:r>
              <a:rPr lang="ru-RU" sz="2000" b="0" dirty="0" err="1"/>
              <a:t>дошки</a:t>
            </a:r>
            <a:r>
              <a:rPr lang="ru-RU" sz="2000" b="0" dirty="0"/>
              <a:t> та </a:t>
            </a:r>
            <a:r>
              <a:rPr lang="ru-RU" sz="2000" b="0" dirty="0" err="1"/>
              <a:t>інша</a:t>
            </a:r>
            <a:r>
              <a:rPr lang="ru-RU" sz="2000" b="0" dirty="0"/>
              <a:t> </a:t>
            </a:r>
            <a:r>
              <a:rPr lang="ru-RU" sz="2000" b="0" dirty="0" err="1"/>
              <a:t>корисна</a:t>
            </a:r>
            <a:r>
              <a:rPr lang="ru-RU" sz="2000" b="0" dirty="0"/>
              <a:t> </a:t>
            </a:r>
            <a:r>
              <a:rPr lang="ru-RU" sz="2000" b="0" dirty="0" err="1"/>
              <a:t>інформація</a:t>
            </a:r>
            <a:r>
              <a:rPr lang="ru-RU" sz="2000" b="0" dirty="0"/>
              <a:t> з </a:t>
            </a:r>
            <a:r>
              <a:rPr lang="ru-RU" sz="2000" b="0" dirty="0" err="1"/>
              <a:t>детальним</a:t>
            </a:r>
            <a:r>
              <a:rPr lang="ru-RU" sz="2000" b="0" dirty="0"/>
              <a:t> </a:t>
            </a:r>
            <a:r>
              <a:rPr lang="ru-RU" sz="2000" b="0" dirty="0" err="1"/>
              <a:t>описом</a:t>
            </a:r>
            <a:r>
              <a:rPr lang="ru-RU" sz="2000" b="0" dirty="0"/>
              <a:t>.</a:t>
            </a:r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858178D-0137-4048-BF1A-7639DAC6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0535"/>
            <a:ext cx="2375877" cy="757130"/>
          </a:xfrm>
        </p:spPr>
        <p:txBody>
          <a:bodyPr/>
          <a:lstStyle/>
          <a:p>
            <a:r>
              <a:rPr lang="uk-UA" sz="2400" dirty="0"/>
              <a:t>ЕЛЕКТРОННІ СЕРВІСИ</a:t>
            </a:r>
            <a:endParaRPr lang="ru-RU" sz="2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FC528D7-FFD1-43D0-9FB8-252A8A6D2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35413" y="188267"/>
            <a:ext cx="9084398" cy="757130"/>
          </a:xfrm>
        </p:spPr>
        <p:txBody>
          <a:bodyPr/>
          <a:lstStyle/>
          <a:p>
            <a:pPr algn="ctr"/>
            <a:r>
              <a:rPr lang="ru-RU" cap="all" dirty="0"/>
              <a:t>ДЛЯ ЗРУЧНОСТІ МЕШКАНЦІВ ТА ГОСТЕЙ ПОКРОВА ПРАЦЮЄ ОНЛАЙН-МАПА МІСТА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F18209-F939-4BE9-9608-3AAF819E7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2050" name="Picture 2" descr="mapa mista 72811">
            <a:extLst>
              <a:ext uri="{FF2B5EF4-FFF2-40B4-BE49-F238E27FC236}">
                <a16:creationId xmlns:a16="http://schemas.microsoft.com/office/drawing/2014/main" id="{191C5290-DDD5-4D4F-A28B-0011267E4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9610" y="1326467"/>
            <a:ext cx="6493791" cy="477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21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941207A-9271-4901-9129-B57CF6B12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585323"/>
          </a:xfrm>
        </p:spPr>
        <p:txBody>
          <a:bodyPr/>
          <a:lstStyle/>
          <a:p>
            <a:r>
              <a:rPr lang="uk-UA" sz="2000" dirty="0"/>
              <a:t>Протягом   року  виконано будівельні роботи  та введено в експлуатацію 9 нових об'єктів громадського призначення.</a:t>
            </a:r>
            <a:endParaRPr lang="ru-RU" sz="2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5B53ED5-F312-474F-95EA-AFB6BD7D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6</a:t>
            </a:fld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831D95-D1C4-47A5-B645-2990BA7BD0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1633268"/>
          </a:xfrm>
        </p:spPr>
        <p:txBody>
          <a:bodyPr/>
          <a:lstStyle/>
          <a:p>
            <a:r>
              <a:rPr lang="uk-UA" sz="2000" dirty="0"/>
              <a:t>Розпочато будівництво та реконструкції  35 об'єктів.</a:t>
            </a:r>
            <a:endParaRPr lang="ru-RU" sz="2000" dirty="0"/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97CA2A7-F829-4166-A63C-093226E5DB4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1910267"/>
          </a:xfrm>
        </p:spPr>
        <p:txBody>
          <a:bodyPr/>
          <a:lstStyle/>
          <a:p>
            <a:r>
              <a:rPr lang="uk-UA" sz="2000" dirty="0"/>
              <a:t>Введено в експлуатацію  136 м</a:t>
            </a:r>
            <a:r>
              <a:rPr lang="uk-UA" sz="2000" baseline="30000" dirty="0"/>
              <a:t>2</a:t>
            </a:r>
            <a:r>
              <a:rPr lang="uk-UA" sz="2000" dirty="0"/>
              <a:t> житла у приватному секторі.</a:t>
            </a:r>
            <a:endParaRPr lang="ru-RU" sz="2000" dirty="0"/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424265-2E50-4A67-842C-1E021A8CCF1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741263"/>
          </a:xfrm>
        </p:spPr>
        <p:txBody>
          <a:bodyPr/>
          <a:lstStyle/>
          <a:p>
            <a:r>
              <a:rPr lang="uk-UA" sz="2000" dirty="0"/>
              <a:t>Розміщено 5 нових кіосків та павільйонів, загальна кількість таких об'єктів  становить 139 одиниць.</a:t>
            </a:r>
            <a:endParaRPr lang="ru-RU" sz="2000" dirty="0"/>
          </a:p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2C46AD0-EFB0-4193-B2FC-A32F6EF142A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3572260"/>
          </a:xfrm>
        </p:spPr>
        <p:txBody>
          <a:bodyPr/>
          <a:lstStyle/>
          <a:p>
            <a:r>
              <a:rPr lang="uk-UA" sz="2000" dirty="0"/>
              <a:t>До міського бюджету надійшли кошти на оплату пайової участі в розвитку інженерно-транспортної інфраструктури на понад  900 тис. грн.</a:t>
            </a:r>
            <a:endParaRPr lang="ru-RU" sz="2000" dirty="0"/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CC505501-52FC-4AB3-830D-911878334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757130"/>
          </a:xfrm>
        </p:spPr>
        <p:txBody>
          <a:bodyPr/>
          <a:lstStyle/>
          <a:p>
            <a:r>
              <a:rPr lang="uk-UA" sz="4800" b="1" dirty="0"/>
              <a:t>АРХІТЕКТУРА</a:t>
            </a:r>
            <a:endParaRPr lang="ru-RU" sz="4800" b="1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068C8092-4256-4AF9-BF81-1D818A7CAC54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uk-UA" dirty="0"/>
              <a:t>1</a:t>
            </a:r>
            <a:endParaRPr lang="ru-RU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29E54E25-C08C-410C-863C-08A6A45FBAA2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uk-UA" dirty="0"/>
              <a:t>2</a:t>
            </a:r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94869D7F-0A86-4E94-BCA5-0EA997104153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uk-UA" dirty="0"/>
              <a:t>3</a:t>
            </a:r>
            <a:endParaRPr lang="ru-RU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BE47D347-6170-4921-A353-260270092142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uk-UA" dirty="0"/>
              <a:t>4</a:t>
            </a:r>
            <a:endParaRPr lang="ru-RU" dirty="0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9E1890E3-4E38-4C3E-B784-F294EA1AAD94}"/>
              </a:ext>
            </a:extLst>
          </p:cNvPr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uk-UA" dirty="0"/>
              <a:t>5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519268-BAFE-4A79-8067-D807E1E882CC}"/>
              </a:ext>
            </a:extLst>
          </p:cNvPr>
          <p:cNvSpPr/>
          <p:nvPr/>
        </p:nvSpPr>
        <p:spPr>
          <a:xfrm>
            <a:off x="511445" y="1388032"/>
            <a:ext cx="109418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Показником розвитку міста є будівництво та введення в експлуатацію об</a:t>
            </a:r>
            <a:r>
              <a:rPr lang="en-US" sz="2800" b="1" dirty="0"/>
              <a:t>’</a:t>
            </a:r>
            <a:r>
              <a:rPr lang="uk-UA" sz="2800" b="1" dirty="0" err="1"/>
              <a:t>єктів</a:t>
            </a:r>
            <a:r>
              <a:rPr lang="uk-UA" sz="2800" b="1" dirty="0"/>
              <a:t> житла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533602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981326-E916-4A10-84D9-81269B7507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49381" y="232756"/>
            <a:ext cx="5845061" cy="6400800"/>
          </a:xfr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A9EFD860-DFC2-4DA5-9FE6-22DD8A1872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43" y="3425620"/>
            <a:ext cx="6097555" cy="3634841"/>
          </a:xfrm>
        </p:spPr>
        <p:txBody>
          <a:bodyPr/>
          <a:lstStyle/>
          <a:p>
            <a:r>
              <a:rPr lang="ru-RU" sz="2400" dirty="0"/>
              <a:t>Члени </a:t>
            </a:r>
            <a:r>
              <a:rPr lang="ru-RU" sz="2400" dirty="0" err="1"/>
              <a:t>громадської</a:t>
            </a:r>
            <a:r>
              <a:rPr lang="ru-RU" sz="2400" dirty="0"/>
              <a:t> ради беруть активну участь у засіданнях виконкому, сесій, нарадах, загальноміських заходах. Представники громадської ради долучилися до Всеукраїнського форуму громадських рад “Дієві громадські ради — якісні рішення влади — спроможні громади”.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953E61-9033-401D-B6BC-88005D04E5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93349" y="835647"/>
            <a:ext cx="6097556" cy="646331"/>
          </a:xfrm>
        </p:spPr>
        <p:txBody>
          <a:bodyPr/>
          <a:lstStyle/>
          <a:p>
            <a:r>
              <a:rPr lang="uk-UA" sz="2000" b="1" dirty="0"/>
              <a:t>При виконавчому комітеті Покровської міської ради діє громадська рада.</a:t>
            </a:r>
            <a:endParaRPr lang="ru-RU" sz="2000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C06367D-8226-4D85-88BC-9158B027144A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713465" y="130750"/>
            <a:ext cx="2377440" cy="646331"/>
          </a:xfrm>
        </p:spPr>
        <p:txBody>
          <a:bodyPr/>
          <a:lstStyle/>
          <a:p>
            <a:r>
              <a:rPr lang="uk-UA" sz="2000" dirty="0"/>
              <a:t>ГРОМАДСЬКА РАДА</a:t>
            </a:r>
            <a:endParaRPr lang="ru-RU" sz="20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C73EB6-1AE6-4B42-A070-A67F21843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631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747687" y="6492875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4800" y="2413336"/>
            <a:ext cx="11658600" cy="2031325"/>
          </a:xfrm>
        </p:spPr>
        <p:txBody>
          <a:bodyPr/>
          <a:lstStyle/>
          <a:p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досягнення</a:t>
            </a:r>
            <a:r>
              <a:rPr lang="ru-RU" sz="2800" dirty="0"/>
              <a:t> </a:t>
            </a:r>
            <a:r>
              <a:rPr lang="ru-RU" sz="2800" dirty="0" err="1"/>
              <a:t>усієї</a:t>
            </a:r>
            <a:r>
              <a:rPr lang="ru-RU" sz="2800" dirty="0"/>
              <a:t> </a:t>
            </a:r>
            <a:r>
              <a:rPr lang="ru-RU" sz="2800" dirty="0" err="1"/>
              <a:t>громади</a:t>
            </a:r>
            <a:r>
              <a:rPr lang="ru-RU" sz="2800" dirty="0"/>
              <a:t>. </a:t>
            </a:r>
          </a:p>
          <a:p>
            <a:r>
              <a:rPr lang="ru-RU" sz="2800" dirty="0"/>
              <a:t>Позитив </a:t>
            </a:r>
            <a:r>
              <a:rPr lang="ru-RU" sz="2800" dirty="0" err="1"/>
              <a:t>досягнутий</a:t>
            </a:r>
            <a:r>
              <a:rPr lang="ru-RU" sz="2800" dirty="0"/>
              <a:t> у </a:t>
            </a:r>
            <a:r>
              <a:rPr lang="ru-RU" sz="2800" dirty="0" err="1"/>
              <a:t>минулому</a:t>
            </a:r>
            <a:r>
              <a:rPr lang="ru-RU" sz="2800" dirty="0"/>
              <a:t> та </a:t>
            </a:r>
            <a:r>
              <a:rPr lang="ru-RU" sz="2800" dirty="0" err="1"/>
              <a:t>попередніх</a:t>
            </a:r>
            <a:r>
              <a:rPr lang="ru-RU" sz="2800" dirty="0"/>
              <a:t> роках — </a:t>
            </a:r>
            <a:r>
              <a:rPr lang="ru-RU" sz="2800" dirty="0" err="1"/>
              <a:t>очевидний</a:t>
            </a:r>
            <a:r>
              <a:rPr lang="ru-RU" sz="2800" dirty="0"/>
              <a:t>. </a:t>
            </a:r>
            <a:r>
              <a:rPr lang="ru-RU" sz="2800" dirty="0" err="1"/>
              <a:t>Місто</a:t>
            </a:r>
            <a:r>
              <a:rPr lang="ru-RU" sz="2800" dirty="0"/>
              <a:t> </a:t>
            </a:r>
            <a:r>
              <a:rPr lang="ru-RU" sz="2800" dirty="0" err="1"/>
              <a:t>стабільно</a:t>
            </a:r>
            <a:r>
              <a:rPr lang="ru-RU" sz="2800" dirty="0"/>
              <a:t> </a:t>
            </a:r>
            <a:r>
              <a:rPr lang="ru-RU" sz="2800" dirty="0" err="1"/>
              <a:t>розвивається</a:t>
            </a:r>
            <a:r>
              <a:rPr lang="ru-RU" sz="2800" dirty="0"/>
              <a:t> у </a:t>
            </a:r>
            <a:r>
              <a:rPr lang="ru-RU" sz="2800" dirty="0" err="1"/>
              <a:t>всіх</a:t>
            </a:r>
            <a:r>
              <a:rPr lang="ru-RU" sz="2800" dirty="0"/>
              <a:t> </a:t>
            </a:r>
            <a:r>
              <a:rPr lang="ru-RU" sz="2800" dirty="0" err="1"/>
              <a:t>напрямках</a:t>
            </a:r>
            <a:r>
              <a:rPr lang="ru-RU" sz="2800" dirty="0"/>
              <a:t> і </a:t>
            </a:r>
            <a:r>
              <a:rPr lang="ru-RU" sz="2800" dirty="0" err="1"/>
              <a:t>отримало</a:t>
            </a:r>
            <a:r>
              <a:rPr lang="ru-RU" sz="2800" dirty="0"/>
              <a:t> </a:t>
            </a:r>
            <a:r>
              <a:rPr lang="ru-RU" sz="2800" dirty="0" err="1"/>
              <a:t>нові</a:t>
            </a:r>
            <a:r>
              <a:rPr lang="ru-RU" sz="2800" dirty="0"/>
              <a:t> </a:t>
            </a:r>
            <a:r>
              <a:rPr lang="ru-RU" sz="2800" dirty="0" err="1"/>
              <a:t>імпульси</a:t>
            </a:r>
            <a:r>
              <a:rPr lang="ru-RU" sz="2800" dirty="0"/>
              <a:t> </a:t>
            </a:r>
            <a:r>
              <a:rPr lang="ru-RU" sz="2800" dirty="0" err="1"/>
              <a:t>свого</a:t>
            </a:r>
            <a:r>
              <a:rPr lang="ru-RU" sz="2800" dirty="0"/>
              <a:t> </a:t>
            </a:r>
            <a:r>
              <a:rPr lang="ru-RU" sz="2800" dirty="0" err="1"/>
              <a:t>подальшого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. </a:t>
            </a:r>
          </a:p>
          <a:p>
            <a:r>
              <a:rPr lang="ru-RU" sz="2800" dirty="0" err="1"/>
              <a:t>Бо</a:t>
            </a:r>
            <a:r>
              <a:rPr lang="ru-RU" sz="2800" dirty="0"/>
              <a:t> у нас </a:t>
            </a:r>
            <a:r>
              <a:rPr lang="ru-RU" sz="2800" dirty="0" err="1"/>
              <a:t>спільна</a:t>
            </a:r>
            <a:r>
              <a:rPr lang="ru-RU" sz="2800" dirty="0"/>
              <a:t> мета — </a:t>
            </a:r>
            <a:r>
              <a:rPr lang="ru-RU" sz="2800" dirty="0" err="1"/>
              <a:t>бачити</a:t>
            </a:r>
            <a:r>
              <a:rPr lang="ru-RU" sz="2800" dirty="0"/>
              <a:t> Покров </a:t>
            </a:r>
            <a:r>
              <a:rPr lang="ru-RU" sz="2800" dirty="0" err="1"/>
              <a:t>сильним</a:t>
            </a:r>
            <a:r>
              <a:rPr lang="ru-RU" sz="2800" dirty="0"/>
              <a:t> і </a:t>
            </a:r>
            <a:r>
              <a:rPr lang="ru-RU" sz="2800" dirty="0" err="1"/>
              <a:t>процвітаючим</a:t>
            </a:r>
            <a:r>
              <a:rPr lang="ru-RU" sz="280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D7B8784B-EF75-4FB5-B5E4-6243F266B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3139321"/>
          </a:xfrm>
        </p:spPr>
        <p:txBody>
          <a:bodyPr/>
          <a:lstStyle/>
          <a:p>
            <a:r>
              <a:rPr lang="uk-UA" sz="2000" dirty="0"/>
              <a:t>Доступу до Державного земельного кадастру, що надало можливість збільшити у 2,5 рази надходження від надання </a:t>
            </a:r>
            <a:r>
              <a:rPr lang="uk-UA" sz="2000" dirty="0" err="1"/>
              <a:t>адмінпослуг</a:t>
            </a:r>
            <a:endParaRPr lang="ru-RU" sz="2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DE5903B-00F5-4C24-8A9F-CE6005F6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7</a:t>
            </a:fld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0B2CED-B2B1-4351-B47F-6B6BECF604C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308324"/>
          </a:xfrm>
        </p:spPr>
        <p:txBody>
          <a:bodyPr/>
          <a:lstStyle/>
          <a:p>
            <a:r>
              <a:rPr lang="uk-UA" sz="2000" dirty="0"/>
              <a:t>Завдяки  претензійній роботі з боржниками відшкодовано до міського бюджету понад 800 тис. грн.</a:t>
            </a:r>
            <a:endParaRPr lang="ru-RU" sz="20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1C95DA-A067-4B56-BCA0-29D853701FB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600949" y="3493674"/>
            <a:ext cx="2090079" cy="3018262"/>
          </a:xfrm>
        </p:spPr>
        <p:txBody>
          <a:bodyPr/>
          <a:lstStyle/>
          <a:p>
            <a:r>
              <a:rPr lang="uk-UA" sz="2000" dirty="0"/>
              <a:t>Взяттю на облік нових суб'єктів господарювання та переведенню їх на орендні правовідносини</a:t>
            </a:r>
            <a:endParaRPr lang="ru-RU" sz="2000" dirty="0"/>
          </a:p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2A0AF9E-186A-476B-B601-64E2A637EA0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870620" y="3493674"/>
            <a:ext cx="2235385" cy="1477328"/>
          </a:xfrm>
        </p:spPr>
        <p:txBody>
          <a:bodyPr/>
          <a:lstStyle/>
          <a:p>
            <a:r>
              <a:rPr lang="uk-UA" sz="2000" dirty="0"/>
              <a:t>Передачі земельних ділянок у приватну власність</a:t>
            </a:r>
            <a:endParaRPr lang="ru-RU" sz="20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53C6021-2A3B-4A4C-9044-F04FE49666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646331"/>
          </a:xfrm>
        </p:spPr>
        <p:txBody>
          <a:bodyPr/>
          <a:lstStyle/>
          <a:p>
            <a:r>
              <a:rPr lang="uk-UA" sz="4000" b="1" dirty="0"/>
              <a:t>ЗЕМЛЕКОРИСТУВАННЯ</a:t>
            </a:r>
            <a:endParaRPr lang="ru-RU" sz="4000" b="1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85A57987-053B-4471-B0F8-BDF52970AD16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uk-UA" dirty="0"/>
              <a:t>2</a:t>
            </a:r>
            <a:endParaRPr lang="ru-RU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AC363251-10BA-431C-BAF6-3C40673E7DC3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uk-UA" dirty="0"/>
              <a:t>4</a:t>
            </a:r>
            <a:endParaRPr lang="ru-RU" dirty="0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6780FD50-8D86-4ABC-A7E2-4360AE755BB7}"/>
              </a:ext>
            </a:extLst>
          </p:cNvPr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uk-UA" dirty="0"/>
              <a:t>5</a:t>
            </a:r>
            <a:endParaRPr lang="ru-RU" dirty="0"/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283D85D1-C253-4A50-91D8-AB400718FC6B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uk-UA" dirty="0"/>
              <a:t>1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9183669-FBB0-44E8-BCE4-16B30505F659}"/>
              </a:ext>
            </a:extLst>
          </p:cNvPr>
          <p:cNvSpPr/>
          <p:nvPr/>
        </p:nvSpPr>
        <p:spPr>
          <a:xfrm>
            <a:off x="596685" y="1192740"/>
            <a:ext cx="113757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Доходи до міського бюджету від плати за землю у 2018 році склали 78 млн. грн, що на 52 % перевищує результат попереднього року. Це стало можливим завдяки: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04894" y="2494296"/>
            <a:ext cx="582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/>
              <a:t>3</a:t>
            </a:r>
            <a:endParaRPr lang="ru-RU" sz="5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26502" y="3493674"/>
            <a:ext cx="17389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uk-UA" sz="2000" b="1" dirty="0">
                <a:gradFill>
                  <a:gsLst>
                    <a:gs pos="15000">
                      <a:srgbClr val="0074AF"/>
                    </a:gs>
                    <a:gs pos="47000">
                      <a:srgbClr val="0074AF"/>
                    </a:gs>
                  </a:gsLst>
                  <a:lin ang="5400000" scaled="1"/>
                </a:gradFill>
              </a:rPr>
              <a:t>Введенню в дію нової нормативно-грошової оцінки земель міста </a:t>
            </a:r>
            <a:endParaRPr lang="ru-RU" sz="2000" b="1" dirty="0">
              <a:gradFill>
                <a:gsLst>
                  <a:gs pos="15000">
                    <a:srgbClr val="0074AF"/>
                  </a:gs>
                  <a:gs pos="47000">
                    <a:srgbClr val="0074AF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7768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4DF386D9-30B4-48A2-B2C4-35D698508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38" y="4347184"/>
            <a:ext cx="3714704" cy="2558649"/>
          </a:xfrm>
        </p:spPr>
        <p:txBody>
          <a:bodyPr/>
          <a:lstStyle/>
          <a:p>
            <a:r>
              <a:rPr lang="ru-RU" sz="2000" b="0" dirty="0" err="1"/>
              <a:t>Загальний</a:t>
            </a:r>
            <a:r>
              <a:rPr lang="ru-RU" sz="2000" b="0" dirty="0"/>
              <a:t> </a:t>
            </a:r>
            <a:r>
              <a:rPr lang="ru-RU" sz="2000" b="0" dirty="0" err="1"/>
              <a:t>обсяг</a:t>
            </a:r>
            <a:r>
              <a:rPr lang="ru-RU" sz="2000" b="0" dirty="0"/>
              <a:t> </a:t>
            </a:r>
            <a:r>
              <a:rPr lang="ru-RU" sz="2000" b="0" dirty="0" err="1"/>
              <a:t>реалізованої</a:t>
            </a:r>
            <a:r>
              <a:rPr lang="ru-RU" sz="2000" b="0" dirty="0"/>
              <a:t> </a:t>
            </a:r>
            <a:r>
              <a:rPr lang="ru-RU" sz="2000" b="0" dirty="0" err="1"/>
              <a:t>продукції</a:t>
            </a:r>
            <a:r>
              <a:rPr lang="ru-RU" sz="2000" b="0" dirty="0"/>
              <a:t> - 98% </a:t>
            </a:r>
          </a:p>
          <a:p>
            <a:r>
              <a:rPr lang="ru-RU" sz="2000" b="0" dirty="0"/>
              <a:t>64% </a:t>
            </a:r>
            <a:r>
              <a:rPr lang="ru-RU" sz="2000" b="0" dirty="0" err="1"/>
              <a:t>припадає</a:t>
            </a:r>
            <a:r>
              <a:rPr lang="ru-RU" sz="2000" b="0" dirty="0"/>
              <a:t> на </a:t>
            </a:r>
            <a:r>
              <a:rPr lang="ru-RU" sz="2000" b="0" dirty="0" err="1"/>
              <a:t>добувну</a:t>
            </a:r>
            <a:r>
              <a:rPr lang="ru-RU" sz="2000" b="0" dirty="0"/>
              <a:t> </a:t>
            </a:r>
            <a:r>
              <a:rPr lang="ru-RU" sz="2000" b="0" dirty="0" err="1"/>
              <a:t>промисловість</a:t>
            </a:r>
            <a:r>
              <a:rPr lang="ru-RU" sz="2000" b="0" dirty="0"/>
              <a:t>, 33% –</a:t>
            </a:r>
            <a:r>
              <a:rPr lang="ru-RU" sz="2000" b="0" dirty="0" err="1"/>
              <a:t>хімічну</a:t>
            </a:r>
            <a:r>
              <a:rPr lang="ru-RU" sz="2000" b="0" dirty="0"/>
              <a:t>.</a:t>
            </a:r>
          </a:p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5CEB383-3A3F-47C2-B947-72B569A95A5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17581" y="2536037"/>
            <a:ext cx="4270145" cy="3535579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49A549A-6853-4428-89C5-01E0C998396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57220" y="4347184"/>
            <a:ext cx="3773077" cy="1937966"/>
          </a:xfrm>
        </p:spPr>
        <p:txBody>
          <a:bodyPr/>
          <a:lstStyle/>
          <a:p>
            <a:r>
              <a:rPr lang="ru-RU" sz="2000" b="0" dirty="0"/>
              <a:t>Обсяг реалізованої продукції у перерахунку на одного мешканця міста </a:t>
            </a:r>
            <a:r>
              <a:rPr lang="ru-RU" sz="2000" b="0" dirty="0" err="1"/>
              <a:t>складає</a:t>
            </a:r>
            <a:r>
              <a:rPr lang="ru-RU" sz="2000" b="0" dirty="0"/>
              <a:t> 130 тис. грн., що  на 63% більше попереднього року.</a:t>
            </a:r>
          </a:p>
          <a:p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EA9509D-7B01-44C2-94F0-781E1D7F0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22" y="339408"/>
            <a:ext cx="2375877" cy="369332"/>
          </a:xfrm>
        </p:spPr>
        <p:txBody>
          <a:bodyPr/>
          <a:lstStyle/>
          <a:p>
            <a:r>
              <a:rPr lang="uk-UA" sz="2000" dirty="0"/>
              <a:t>ПРОМИСЛОВІСТЬ</a:t>
            </a:r>
            <a:endParaRPr lang="ru-RU" sz="2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8A58DD8-E699-4555-96F1-327A230864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85662" y="202710"/>
            <a:ext cx="9084398" cy="1550168"/>
          </a:xfrm>
        </p:spPr>
        <p:txBody>
          <a:bodyPr/>
          <a:lstStyle/>
          <a:p>
            <a:r>
              <a:rPr lang="ru-RU" dirty="0"/>
              <a:t>У 2018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промисловими</a:t>
            </a:r>
            <a:r>
              <a:rPr lang="ru-RU" dirty="0"/>
              <a:t> </a:t>
            </a:r>
            <a:r>
              <a:rPr lang="ru-RU" dirty="0" err="1"/>
              <a:t>підприємствами</a:t>
            </a:r>
            <a:r>
              <a:rPr lang="ru-RU" dirty="0"/>
              <a:t> </a:t>
            </a:r>
            <a:r>
              <a:rPr lang="ru-RU" dirty="0" err="1"/>
              <a:t>реалізовано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на  5 млрд. грн., </a:t>
            </a:r>
            <a:r>
              <a:rPr lang="ru-RU" dirty="0" err="1"/>
              <a:t>що</a:t>
            </a:r>
            <a:r>
              <a:rPr lang="ru-RU" dirty="0"/>
              <a:t> на  </a:t>
            </a:r>
            <a:r>
              <a:rPr lang="ru-RU" dirty="0" err="1"/>
              <a:t>чверть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попереднього</a:t>
            </a:r>
            <a:r>
              <a:rPr lang="ru-RU" dirty="0"/>
              <a:t> року та на 150%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запланованого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D9073-EB94-4EDA-9BD1-E63035770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04F452-6314-4216-9D7A-F1AFF2E021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2168754"/>
            <a:ext cx="3118452" cy="19119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C7CC0A-D5FB-4110-89B0-D4C86CE0F5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292" y="2168755"/>
            <a:ext cx="3005144" cy="191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8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121" y="3493674"/>
            <a:ext cx="2377440" cy="2585323"/>
          </a:xfrm>
        </p:spPr>
        <p:txBody>
          <a:bodyPr/>
          <a:lstStyle/>
          <a:p>
            <a:r>
              <a:rPr lang="ru-RU" sz="2000" dirty="0"/>
              <a:t>У </a:t>
            </a:r>
            <a:r>
              <a:rPr lang="ru-RU" sz="2000" dirty="0" err="1"/>
              <a:t>Покрові</a:t>
            </a:r>
            <a:r>
              <a:rPr lang="ru-RU" sz="2000" dirty="0"/>
              <a:t> </a:t>
            </a:r>
            <a:r>
              <a:rPr lang="ru-RU" sz="2000" dirty="0" err="1"/>
              <a:t>діють</a:t>
            </a:r>
            <a:r>
              <a:rPr lang="ru-RU" sz="2000" dirty="0"/>
              <a:t> 105 </a:t>
            </a:r>
            <a:r>
              <a:rPr lang="ru-RU" sz="2000" dirty="0" err="1"/>
              <a:t>малих</a:t>
            </a:r>
            <a:r>
              <a:rPr lang="ru-RU" sz="2000" dirty="0"/>
              <a:t> та  6 </a:t>
            </a:r>
            <a:r>
              <a:rPr lang="ru-RU" sz="2000" dirty="0" err="1"/>
              <a:t>середніх</a:t>
            </a:r>
            <a:r>
              <a:rPr lang="ru-RU" sz="2000" dirty="0"/>
              <a:t> </a:t>
            </a:r>
            <a:r>
              <a:rPr lang="ru-RU" sz="2000" dirty="0" err="1"/>
              <a:t>підприємств</a:t>
            </a:r>
            <a:r>
              <a:rPr lang="ru-RU" sz="2000" dirty="0"/>
              <a:t> — </a:t>
            </a:r>
            <a:r>
              <a:rPr lang="ru-RU" sz="2000" dirty="0" err="1"/>
              <a:t>юридичних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 та </a:t>
            </a:r>
            <a:r>
              <a:rPr lang="ru-RU" sz="2000" dirty="0" err="1"/>
              <a:t>понад</a:t>
            </a:r>
            <a:r>
              <a:rPr lang="ru-RU" sz="2000" dirty="0"/>
              <a:t> </a:t>
            </a:r>
            <a:r>
              <a:rPr lang="ru-RU" sz="2000" dirty="0" err="1"/>
              <a:t>півтори</a:t>
            </a:r>
            <a:r>
              <a:rPr lang="ru-RU" sz="2000" dirty="0"/>
              <a:t> </a:t>
            </a:r>
            <a:r>
              <a:rPr lang="ru-RU" sz="2000" dirty="0" err="1"/>
              <a:t>тисячі</a:t>
            </a:r>
            <a:r>
              <a:rPr lang="ru-RU" sz="2000" dirty="0"/>
              <a:t> </a:t>
            </a:r>
            <a:r>
              <a:rPr lang="ru-RU" sz="2000" dirty="0" err="1"/>
              <a:t>фізичних</a:t>
            </a:r>
            <a:r>
              <a:rPr lang="ru-RU" sz="2000" dirty="0"/>
              <a:t> </a:t>
            </a:r>
            <a:r>
              <a:rPr lang="ru-RU" sz="2000" dirty="0" err="1"/>
              <a:t>осіб-підприємців</a:t>
            </a:r>
            <a:r>
              <a:rPr lang="ru-RU" sz="2000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585323"/>
          </a:xfrm>
        </p:spPr>
        <p:txBody>
          <a:bodyPr/>
          <a:lstStyle/>
          <a:p>
            <a:r>
              <a:rPr lang="uk-UA" sz="2000" dirty="0"/>
              <a:t>Питома вага виробленої продукції у загальному обсязі виробництва малими підприємствами склала 4%, середніми – 22%.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187265"/>
          </a:xfrm>
        </p:spPr>
        <p:txBody>
          <a:bodyPr/>
          <a:lstStyle/>
          <a:p>
            <a:r>
              <a:rPr lang="ru-RU" sz="2000" dirty="0" err="1"/>
              <a:t>Дохід</a:t>
            </a:r>
            <a:r>
              <a:rPr lang="ru-RU" sz="2000" dirty="0"/>
              <a:t> 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реалізації</a:t>
            </a:r>
            <a:r>
              <a:rPr lang="ru-RU" sz="2000" dirty="0"/>
              <a:t> </a:t>
            </a:r>
            <a:r>
              <a:rPr lang="ru-RU" sz="2000" dirty="0" err="1"/>
              <a:t>послуг</a:t>
            </a:r>
            <a:r>
              <a:rPr lang="ru-RU" sz="2000" dirty="0"/>
              <a:t> </a:t>
            </a:r>
            <a:r>
              <a:rPr lang="ru-RU" sz="2000" dirty="0" err="1"/>
              <a:t>підприємств</a:t>
            </a:r>
            <a:r>
              <a:rPr lang="ru-RU" sz="2000" dirty="0"/>
              <a:t> та </a:t>
            </a:r>
            <a:r>
              <a:rPr lang="ru-RU" sz="2000" dirty="0" err="1"/>
              <a:t>установ</a:t>
            </a:r>
            <a:r>
              <a:rPr lang="ru-RU" sz="2000" dirty="0"/>
              <a:t> </a:t>
            </a:r>
            <a:r>
              <a:rPr lang="ru-RU" sz="2000" dirty="0" err="1"/>
              <a:t>зріс</a:t>
            </a:r>
            <a:r>
              <a:rPr lang="ru-RU" sz="2000" dirty="0"/>
              <a:t> на 5% і становить 35 </a:t>
            </a:r>
            <a:r>
              <a:rPr lang="ru-RU" sz="2000" dirty="0" err="1"/>
              <a:t>мільйонів</a:t>
            </a:r>
            <a:r>
              <a:rPr lang="ru-RU" sz="2000" dirty="0"/>
              <a:t>.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862322"/>
          </a:xfrm>
        </p:spPr>
        <p:txBody>
          <a:bodyPr/>
          <a:lstStyle/>
          <a:p>
            <a:r>
              <a:rPr lang="ru-RU" sz="2000" dirty="0"/>
              <a:t>За </a:t>
            </a:r>
            <a:r>
              <a:rPr lang="ru-RU" sz="2000" dirty="0" err="1"/>
              <a:t>рік</a:t>
            </a:r>
            <a:r>
              <a:rPr lang="ru-RU" sz="2000" dirty="0"/>
              <a:t> у </a:t>
            </a:r>
            <a:r>
              <a:rPr lang="ru-RU" sz="2000" dirty="0" err="1"/>
              <a:t>місті</a:t>
            </a:r>
            <a:r>
              <a:rPr lang="ru-RU" sz="2000" dirty="0"/>
              <a:t> </a:t>
            </a:r>
            <a:r>
              <a:rPr lang="ru-RU" sz="2000" dirty="0" err="1"/>
              <a:t>відкрито</a:t>
            </a:r>
            <a:r>
              <a:rPr lang="ru-RU" sz="2000" dirty="0"/>
              <a:t> 41 заклад </a:t>
            </a:r>
            <a:r>
              <a:rPr lang="ru-RU" sz="2000" dirty="0" err="1"/>
              <a:t>торгівлі</a:t>
            </a:r>
            <a:r>
              <a:rPr lang="ru-RU" sz="2000" dirty="0"/>
              <a:t>. </a:t>
            </a:r>
            <a:r>
              <a:rPr lang="ru-RU" sz="2000" dirty="0" err="1"/>
              <a:t>Торговельна</a:t>
            </a:r>
            <a:r>
              <a:rPr lang="ru-RU" sz="2000" dirty="0"/>
              <a:t> мережа </a:t>
            </a:r>
            <a:r>
              <a:rPr lang="ru-RU" sz="2000" dirty="0" err="1"/>
              <a:t>нараховує</a:t>
            </a:r>
            <a:r>
              <a:rPr lang="ru-RU" sz="2000" dirty="0"/>
              <a:t> 276 </a:t>
            </a:r>
            <a:r>
              <a:rPr lang="ru-RU" sz="2000" dirty="0" err="1"/>
              <a:t>об’єктів</a:t>
            </a:r>
            <a:r>
              <a:rPr lang="ru-RU" sz="2000" dirty="0"/>
              <a:t> </a:t>
            </a:r>
            <a:r>
              <a:rPr lang="ru-RU" sz="2000" dirty="0" err="1"/>
              <a:t>роздрібної</a:t>
            </a:r>
            <a:r>
              <a:rPr lang="ru-RU" sz="2000" dirty="0"/>
              <a:t>  </a:t>
            </a:r>
            <a:r>
              <a:rPr lang="ru-RU" sz="2000" dirty="0" err="1"/>
              <a:t>торгівлі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 форм  </a:t>
            </a:r>
            <a:r>
              <a:rPr lang="ru-RU" sz="2000" dirty="0" err="1"/>
              <a:t>власності</a:t>
            </a:r>
            <a:r>
              <a:rPr lang="ru-RU" sz="2000" dirty="0"/>
              <a:t>. </a:t>
            </a:r>
            <a:endParaRPr lang="en-US" sz="2000" dirty="0"/>
          </a:p>
        </p:txBody>
      </p:sp>
      <p:sp>
        <p:nvSpPr>
          <p:cNvPr id="33" name="Content Placeholder 3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3572260"/>
          </a:xfrm>
        </p:spPr>
        <p:txBody>
          <a:bodyPr/>
          <a:lstStyle/>
          <a:p>
            <a:r>
              <a:rPr lang="ru-RU" sz="2000" dirty="0"/>
              <a:t>За </a:t>
            </a:r>
            <a:r>
              <a:rPr lang="ru-RU" sz="2000" dirty="0" err="1"/>
              <a:t>рік</a:t>
            </a:r>
            <a:r>
              <a:rPr lang="ru-RU" sz="2000" dirty="0"/>
              <a:t>  </a:t>
            </a:r>
            <a:r>
              <a:rPr lang="ru-RU" sz="2000" dirty="0" err="1"/>
              <a:t>працевлаштовано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</a:t>
            </a:r>
            <a:r>
              <a:rPr lang="ru-RU" sz="2000" dirty="0" err="1"/>
              <a:t>півтори</a:t>
            </a:r>
            <a:r>
              <a:rPr lang="ru-RU" sz="2000" dirty="0"/>
              <a:t> </a:t>
            </a:r>
            <a:r>
              <a:rPr lang="ru-RU" sz="2000" dirty="0" err="1"/>
              <a:t>тисячі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,  у тому  </a:t>
            </a:r>
            <a:r>
              <a:rPr lang="ru-RU" sz="2000" dirty="0" err="1"/>
              <a:t>числі</a:t>
            </a:r>
            <a:r>
              <a:rPr lang="ru-RU" sz="2000" dirty="0"/>
              <a:t> </a:t>
            </a:r>
            <a:r>
              <a:rPr lang="ru-RU" sz="2000" dirty="0" err="1"/>
              <a:t>самостійно</a:t>
            </a:r>
            <a:r>
              <a:rPr lang="ru-RU" sz="2000" dirty="0"/>
              <a:t> та за договорами </a:t>
            </a:r>
            <a:r>
              <a:rPr lang="ru-RU" sz="2000" dirty="0" err="1"/>
              <a:t>цивільно</a:t>
            </a:r>
            <a:r>
              <a:rPr lang="ru-RU" sz="2000" dirty="0"/>
              <a:t>-правового характеру.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978729"/>
          </a:xfrm>
        </p:spPr>
        <p:txBody>
          <a:bodyPr/>
          <a:lstStyle/>
          <a:p>
            <a:r>
              <a:rPr lang="ru-RU" b="1" dirty="0"/>
              <a:t>ЕКОНОМ</a:t>
            </a:r>
            <a:r>
              <a:rPr lang="uk-UA" b="1" dirty="0"/>
              <a:t>ІКА. МАЛЕ ТА СЕРЕДНЄ ПІДПРИЄМНИЦТВО. ПОСЛУГИ. ПРАЦЯ</a:t>
            </a:r>
            <a:endParaRPr lang="en-US" b="1" dirty="0"/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/>
              <a:t>4</a:t>
            </a:r>
            <a:endParaRPr lang="en-US" dirty="0"/>
          </a:p>
        </p:txBody>
      </p:sp>
      <p:sp>
        <p:nvSpPr>
          <p:cNvPr id="51" name="Content Placeholder 50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61256907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F16401425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FUL Presentations.pptx" id="{F35F1979-0F96-40AB-A8BA-4291EDE5F127}" vid="{D4D34B82-5498-418F-8E4B-B445820BA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{3858995E-3A42-7447-9FEF-CEA936789AC1}tf10001058</Template>
  <TotalTime>1906</TotalTime>
  <Words>3204</Words>
  <Application>Microsoft Macintosh PowerPoint</Application>
  <PresentationFormat>Широкоэкранный</PresentationFormat>
  <Paragraphs>273</Paragraphs>
  <Slides>61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73" baseType="lpstr">
      <vt:lpstr>Arial</vt:lpstr>
      <vt:lpstr>Arial Black</vt:lpstr>
      <vt:lpstr>Calibri</vt:lpstr>
      <vt:lpstr>F</vt:lpstr>
      <vt:lpstr>Segoe UI</vt:lpstr>
      <vt:lpstr>Segoe UI Black</vt:lpstr>
      <vt:lpstr>Segoe UI Light</vt:lpstr>
      <vt:lpstr>Segoe UI Semibold</vt:lpstr>
      <vt:lpstr>Segoe UI Semilight</vt:lpstr>
      <vt:lpstr>Times New Roman CYR</vt:lpstr>
      <vt:lpstr>Wingdings</vt:lpstr>
      <vt:lpstr>TF16401425</vt:lpstr>
      <vt:lpstr>Звiт</vt:lpstr>
      <vt:lpstr>ЦНАП</vt:lpstr>
      <vt:lpstr>ЦНАП</vt:lpstr>
      <vt:lpstr>Презентация PowerPoint</vt:lpstr>
      <vt:lpstr>БЮДЖЕТ</vt:lpstr>
      <vt:lpstr>Презентация PowerPoint</vt:lpstr>
      <vt:lpstr>Презентация PowerPoint</vt:lpstr>
      <vt:lpstr>ПРОМИСЛОВІСТЬ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Житлово-комунальне господарство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Комунальна сфера</vt:lpstr>
      <vt:lpstr>Комунальна сфера</vt:lpstr>
      <vt:lpstr>Комунальна сфера</vt:lpstr>
      <vt:lpstr>соцзахист</vt:lpstr>
      <vt:lpstr>Соціальна сфера</vt:lpstr>
      <vt:lpstr>соцзахист</vt:lpstr>
      <vt:lpstr>Презентация PowerPoint</vt:lpstr>
      <vt:lpstr>Презентация PowerPoint</vt:lpstr>
      <vt:lpstr>Центр соціальних служб для сім’ї дітей та молоді</vt:lpstr>
      <vt:lpstr>Служба у справах дітей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спорт</vt:lpstr>
      <vt:lpstr>Презентация PowerPoint</vt:lpstr>
      <vt:lpstr>Презентация PowerPoint</vt:lpstr>
      <vt:lpstr>КУЛЬТУРА</vt:lpstr>
      <vt:lpstr>Презентация PowerPoint</vt:lpstr>
      <vt:lpstr>Презентация PowerPoint</vt:lpstr>
      <vt:lpstr> </vt:lpstr>
      <vt:lpstr>БЮДЖЕТ УЧАСТІ</vt:lpstr>
      <vt:lpstr>ЕЛЕКТРОННІ СЕРВІСИ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POWERFUL</dc:title>
  <dc:creator>User</dc:creator>
  <cp:lastModifiedBy>Microsoft Office User</cp:lastModifiedBy>
  <cp:revision>359</cp:revision>
  <dcterms:created xsi:type="dcterms:W3CDTF">2019-01-03T19:01:43Z</dcterms:created>
  <dcterms:modified xsi:type="dcterms:W3CDTF">2020-09-21T09:45:22Z</dcterms:modified>
</cp:coreProperties>
</file>