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00" autoAdjust="0"/>
  </p:normalViewPr>
  <p:slideViewPr>
    <p:cSldViewPr>
      <p:cViewPr varScale="1">
        <p:scale>
          <a:sx n="127" d="100"/>
          <a:sy n="127" d="100"/>
        </p:scale>
        <p:origin x="114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8248754862456296E-2"/>
          <c:y val="7.8805996030471087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3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1.0124371090616723E-2"/>
                  <c:y val="4.5972669703366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100 160,0 </a:t>
                    </a:r>
                    <a:r>
                      <a:rPr lang="ru-RU" baseline="0" dirty="0" smtClean="0"/>
                      <a:t>тис.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0C7CC42F-A152-46F7-8CF1-108F263EA529}" type="CATEGORYNAME">
                      <a:rPr lang="ru-RU" smtClean="0"/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29,9 %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2.9360443805135236E-2"/>
                  <c:y val="-1.78752843076870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162 430,2 тис.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endParaRPr lang="ru-RU" dirty="0"/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endParaRPr lang="ru-RU" dirty="0" smtClean="0"/>
                  </a:p>
                  <a:p>
                    <a:r>
                      <a:rPr lang="ru-RU" baseline="0" dirty="0" smtClean="0"/>
                      <a:t>48,6 %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0767974840454"/>
                      <c:h val="0.192674537663983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0"/>
                  <c:y val="0.12364101060843086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35 600,0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10,6  %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7311876704699766"/>
                      <c:h val="0.142659744155411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5.1229497369174697E-2"/>
                  <c:y val="1.252957629332476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17 860,0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5,3  %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7362575175872705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7.3815283198119794E-2"/>
                  <c:y val="-1.222602250543590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7 482,0 тис. </a:t>
                    </a:r>
                    <a:r>
                      <a:rPr lang="ru-RU" dirty="0" err="1" smtClean="0"/>
                      <a:t>грн</a:t>
                    </a:r>
                    <a:r>
                      <a:rPr lang="ru-RU" dirty="0" smtClean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 smtClean="0"/>
                      <a:t>
2,3 %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366068852698087"/>
                      <c:h val="0.142393525344030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3141494175620137"/>
                  <c:y val="1.401124081451267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11 000,0 тис.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A88A3380-F481-40AF-85F4-51A735CA1D83}" type="CATEGORYNAME">
                      <a:rPr lang="ru-RU" smtClean="0"/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3,3  %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100160</c:v>
                </c:pt>
                <c:pt idx="1">
                  <c:v>162430.20000000001</c:v>
                </c:pt>
                <c:pt idx="2" formatCode="General">
                  <c:v>35600</c:v>
                </c:pt>
                <c:pt idx="3" formatCode="General">
                  <c:v>17860</c:v>
                </c:pt>
                <c:pt idx="4" formatCode="General">
                  <c:v>7482</c:v>
                </c:pt>
                <c:pt idx="5" formatCode="General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C20-4353-A0B9-B928DCE61F9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C20-4353-A0B9-B928DCE61F9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9C20-4353-A0B9-B928DCE61F99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9C20-4353-A0B9-B928DCE61F99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9C20-4353-A0B9-B928DCE61F99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9C20-4353-A0B9-B928DCE61F99}"/>
              </c:ext>
            </c:extLst>
          </c:dPt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C-B98C-4DAC-9445-8814B029EEC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8-1557-426B-B9CE-9E54AD785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6655504630940851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32,3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C205941C-52E4-42A4-9EB9-4EDCBE9A66C0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fld id="{84AED042-0141-45D9-AB17-9721FB31293F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9.4462643563713047E-2"/>
                  <c:y val="-5.584786353941902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9 680,4 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Власні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надходження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бюджетних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установ</a:t>
                    </a:r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-2.2076425470545231E-2"/>
                  <c:y val="-3.533146160598744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241,0 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8617E40-7CE4-4E8C-866C-85FE1BDABBE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865736616266957"/>
                      <c:h val="0.1381663774447596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1">
                  <c:v>Власні надходження бюджетних установ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9680.4</c:v>
                </c:pt>
                <c:pt idx="3">
                  <c:v>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195339644123113"/>
          <c:y val="0.17297557215864903"/>
          <c:w val="0.8380465662545431"/>
          <c:h val="0.81600127542266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explosion val="3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explosion val="2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explosion val="3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explosion val="4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explosion val="2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3.6567310422298639E-2"/>
                  <c:y val="-6.801905955394670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49311,4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11%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layout>
                <c:manualLayout>
                  <c:x val="-6.1176488462345698E-2"/>
                  <c:y val="0.131498930674369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269755,5тис </a:t>
                    </a:r>
                    <a:r>
                      <a:rPr lang="uk-UA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112E7EE8-FA05-4991-A995-7A2887E4B22D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BB60DB20-8A86-4314-B33A-A6308AB1375A}" type="PERCENTAGE">
                      <a:rPr lang="en-US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 w="9525" cap="flat" cmpd="sng" algn="ctr">
                  <a:solidFill>
                    <a:prstClr val="black">
                      <a:lumMod val="25000"/>
                      <a:lumOff val="75000"/>
                    </a:prst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-173307"/>
                        <a:gd name="adj2" fmla="val -187783"/>
                      </a:avLst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0.11617785583178317"/>
                  <c:y val="0.1260056174313963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24465,8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 </a:t>
                    </a:r>
                    <a:r>
                      <a:rPr lang="ru-RU" b="1" dirty="0" smtClean="0">
                        <a:latin typeface="Book Antiqua" panose="02040602050305030304" pitchFamily="18" charset="0"/>
                      </a:rPr>
                      <a:t>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5%</a:t>
                    </a: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-1.9329761080677649E-2"/>
                  <c:y val="8.152878846794800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24 897,8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C567A583-1E43-4AA4-B7C9-47E721AAED9E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-5.5814667316167146E-2"/>
                  <c:y val="-0.1841189520608821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13 282,7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3%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4.5346575926511472E-2"/>
                  <c:y val="-0.29171802091434285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48 457,5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3921570442790305"/>
                      <c:h val="0.138817909121208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0.14798165825829424"/>
                  <c:y val="-7.896622597489168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uk-UA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  <a:r>
                      <a:rPr lang="uk-UA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38 104,3 тис </a:t>
                    </a:r>
                    <a:r>
                      <a:rPr lang="uk-UA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r>
                      <a:rPr lang="en-US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8%</a:t>
                    </a: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49311.4</c:v>
                </c:pt>
                <c:pt idx="1">
                  <c:v>269755.5</c:v>
                </c:pt>
                <c:pt idx="2">
                  <c:v>24465.8</c:v>
                </c:pt>
                <c:pt idx="3">
                  <c:v>24897.8</c:v>
                </c:pt>
                <c:pt idx="4">
                  <c:v>13282.7</c:v>
                </c:pt>
                <c:pt idx="5">
                  <c:v>48457.5</c:v>
                </c:pt>
                <c:pt idx="6">
                  <c:v>38104.300000000003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6547-4DD3-85D5-04466CF321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3-6547-4DD3-85D5-04466CF321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5-6547-4DD3-85D5-04466CF321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7-6547-4DD3-85D5-04466CF321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9-6547-4DD3-85D5-04466CF321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B-6547-4DD3-85D5-04466CF321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D-6547-4DD3-85D5-04466CF321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F-6547-4DD3-85D5-04466CF321F1}"/>
              </c:ext>
            </c:extLst>
          </c:dPt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Лист1!$D$2:$D$9</c:f>
              <c:numCache>
                <c:formatCode>#,##0</c:formatCode>
                <c:ptCount val="8"/>
                <c:pt idx="0">
                  <c:v>10.530436175324329</c:v>
                </c:pt>
                <c:pt idx="1">
                  <c:v>57.606214297154445</c:v>
                </c:pt>
                <c:pt idx="2">
                  <c:v>5.2246649938604453</c:v>
                </c:pt>
                <c:pt idx="3">
                  <c:v>5.3169184773904217</c:v>
                </c:pt>
                <c:pt idx="4">
                  <c:v>2.8365170038972827</c:v>
                </c:pt>
                <c:pt idx="5">
                  <c:v>10.348086060541348</c:v>
                </c:pt>
                <c:pt idx="6">
                  <c:v>8.1371629918317225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F513-4125-AF31-42A1D52633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59794477473961E-2"/>
          <c:y val="6.8061506679438014E-2"/>
          <c:w val="0.93540203521922727"/>
          <c:h val="0.85230955819723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20893900206944993"/>
                  <c:y val="-2.413531687362372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186 721,9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69%</a:t>
                    </a: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2208268054961878"/>
                      <c:h val="0.187412402895404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31980674463665998"/>
                  <c:y val="-2.65444152928877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47 896,0 тис 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18%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8.2608854679536312E-2"/>
                  <c:y val="1.238601116232893E-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>
                        <a:latin typeface="Book Antiqua" panose="02040602050305030304" pitchFamily="18" charset="0"/>
                      </a:rPr>
                      <a:t>3 184,2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r>
                      <a:rPr lang="ru-RU" b="1" baseline="0" dirty="0" smtClean="0">
                        <a:latin typeface="Book Antiqua" panose="02040602050305030304" pitchFamily="18" charset="0"/>
                      </a:rPr>
                      <a:t>1%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6600627453218753"/>
                      <c:h val="0.154598438011392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0.10754946698073303"/>
                  <c:y val="1.8065184949420034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31 953,4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12%</a:t>
                    </a:r>
                    <a:endParaRPr lang="ru-RU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9.0257877683012258E-2"/>
                  <c:y val="3.12537737352854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9 116,9 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8BD765B2-3982-413B-80FF-0A7E374650FC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Інші видатки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186721.9</c:v>
                </c:pt>
                <c:pt idx="1">
                  <c:v>47896</c:v>
                </c:pt>
                <c:pt idx="2">
                  <c:v>3184.2</c:v>
                </c:pt>
                <c:pt idx="3" formatCode="General">
                  <c:v>31953.4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93552817193984E-2"/>
          <c:y val="4.0900015028876913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6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explosion val="1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4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1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layout>
                <c:manualLayout>
                  <c:x val="-5.18733212649575E-2"/>
                  <c:y val="-0.1227000450866307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21 401,3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88%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layout>
                <c:manualLayout>
                  <c:x val="-3.2184449160177236E-2"/>
                  <c:y val="-0.463533503660605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1 250,8 тис </a:t>
                    </a:r>
                    <a:r>
                      <a:rPr lang="ru-RU" dirty="0" err="1" smtClean="0"/>
                      <a:t>грн</a:t>
                    </a:r>
                    <a:endParaRPr lang="ru-RU" dirty="0" smtClean="0"/>
                  </a:p>
                  <a:p>
                    <a:r>
                      <a:rPr lang="ru-RU" dirty="0" smtClean="0"/>
                      <a:t>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2.3108193394011201E-2"/>
                  <c:y val="6.638916918937108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/>
                      <a:t>336,7 тис </a:t>
                    </a:r>
                    <a:r>
                      <a:rPr lang="ru-RU" b="1" baseline="0" dirty="0" err="1"/>
                      <a:t>грн</a:t>
                    </a:r>
                    <a:r>
                      <a:rPr lang="ru-RU" b="1" baseline="0" dirty="0"/>
                      <a:t>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1%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layout>
                <c:manualLayout>
                  <c:x val="0.17192300762100196"/>
                  <c:y val="-0.1174274141028118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740,0 </a:t>
                    </a:r>
                    <a:r>
                      <a:rPr lang="ru-RU" b="1" dirty="0"/>
                      <a:t>тис </a:t>
                    </a:r>
                    <a:r>
                      <a:rPr lang="ru-RU" b="1" dirty="0" err="1"/>
                      <a:t>грн</a:t>
                    </a:r>
                    <a:r>
                      <a:rPr lang="ru-RU" b="1" dirty="0"/>
                      <a:t> </a:t>
                    </a:r>
                    <a:r>
                      <a:rPr lang="ru-RU" b="1" dirty="0" smtClean="0"/>
                      <a:t>                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3%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-0.36544854026490059"/>
                  <c:y val="8.554186257881214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1 477,0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r>
                      <a:rPr lang="ru-RU" dirty="0" err="1" smtClean="0"/>
                      <a:t>Інші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видатки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6%</a:t>
                    </a:r>
                    <a:endParaRPr lang="ru-RU" baseline="0" dirty="0"/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0"/>
                  <c:y val="0.4236026722774473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 smtClean="0"/>
                      <a:t>11 481,4тис </a:t>
                    </a:r>
                    <a:r>
                      <a:rPr lang="ru-RU" b="1" dirty="0" err="1"/>
                      <a:t>грн</a:t>
                    </a:r>
                    <a:endParaRPr lang="ru-RU" b="1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 dirty="0" smtClean="0"/>
                      <a:t>40%</a:t>
                    </a:r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Лист1!$A$3:$A$8</c:f>
              <c:strCache>
                <c:ptCount val="6"/>
                <c:pt idx="0">
                  <c:v>Енергоносії</c:v>
                </c:pt>
                <c:pt idx="1">
                  <c:v>Медикаменти</c:v>
                </c:pt>
                <c:pt idx="2">
                  <c:v>Продукти харчування</c:v>
                </c:pt>
                <c:pt idx="3">
                  <c:v>Заходи по COVID-19</c:v>
                </c:pt>
                <c:pt idx="4">
                  <c:v>інші видатки</c:v>
                </c:pt>
                <c:pt idx="5">
                  <c:v>Капітальні видатки</c:v>
                </c:pt>
              </c:strCache>
            </c:strRef>
          </c:cat>
          <c:val>
            <c:numRef>
              <c:f>Лист1!$B$3:$B$8</c:f>
              <c:numCache>
                <c:formatCode>#,##0.0</c:formatCode>
                <c:ptCount val="6"/>
                <c:pt idx="0">
                  <c:v>21401.3</c:v>
                </c:pt>
                <c:pt idx="1">
                  <c:v>1250.8</c:v>
                </c:pt>
                <c:pt idx="2">
                  <c:v>336.7</c:v>
                </c:pt>
                <c:pt idx="4">
                  <c:v>1477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110991903591613"/>
          <c:y val="0.12502127049174563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4"/>
          <c:dPt>
            <c:idx val="0"/>
            <c:bubble3D val="0"/>
            <c:explosion val="1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explosion val="1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49C-4D6C-AE29-5D91A449FE9C}"/>
              </c:ext>
            </c:extLst>
          </c:dPt>
          <c:dLbls>
            <c:dLbl>
              <c:idx val="0"/>
              <c:layout>
                <c:manualLayout>
                  <c:x val="0"/>
                  <c:y val="0.17258543002957469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8 169,4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33%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2 955,6 тис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12%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2.8229144575156875E-2"/>
                  <c:y val="-2.24009920135456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8 645,7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35%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3 213,3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13%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1.3059793660100551E-2"/>
                  <c:y val="-3.572036299764162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1 888,5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8.0801906211404831E-2"/>
                  <c:y val="-5.469680584013873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1 913,8 </a:t>
                    </a:r>
                    <a:r>
                      <a:rPr lang="ru-RU" baseline="0" dirty="0" smtClean="0"/>
                      <a:t>тис </a:t>
                    </a:r>
                    <a:r>
                      <a:rPr lang="ru-RU" baseline="0" dirty="0"/>
                      <a:t>грн </a:t>
                    </a:r>
                    <a:fld id="{5BD9FCBE-346D-494B-B3DE-A8E7EE16B523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719906685462"/>
                      <c:h val="0.14203502705044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49C-4D6C-AE29-5D91A449FE9C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Утримання територіального центру</c:v>
                </c:pt>
                <c:pt idx="1">
                  <c:v>Заклади і заходи з питань дітей та їх соціального захисту</c:v>
                </c:pt>
                <c:pt idx="2">
                  <c:v>Міські пільги</c:v>
                </c:pt>
                <c:pt idx="3">
                  <c:v>Матеріальна допомога</c:v>
                </c:pt>
                <c:pt idx="5">
                  <c:v>Малий груповий будинок  "Надія"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8169.4</c:v>
                </c:pt>
                <c:pt idx="1">
                  <c:v>2955.6</c:v>
                </c:pt>
                <c:pt idx="2" formatCode="General">
                  <c:v>8645.7000000000007</c:v>
                </c:pt>
                <c:pt idx="3" formatCode="General">
                  <c:v>3213.3</c:v>
                </c:pt>
                <c:pt idx="5" formatCode="General">
                  <c:v>1913.8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2807826349712992E-2"/>
          <c:y val="0.1507680653443377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explosion val="3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1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1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7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B50-4882-AF1D-5A466EDC1952}"/>
              </c:ext>
            </c:extLst>
          </c:dPt>
          <c:dLbls>
            <c:dLbl>
              <c:idx val="0"/>
              <c:layout>
                <c:manualLayout>
                  <c:x val="-9.3456314684024711E-2"/>
                  <c:y val="-9.52749922763528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7 032,8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53%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055222421305997"/>
                      <c:h val="0.184043097190114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0.12914488380799402"/>
                  <c:y val="-8.887007227507445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60,4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5622432977372863"/>
                      <c:h val="0.183471052683643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-5.6650681168187158E-3"/>
                  <c:y val="-0.1786548070001354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150,0 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1%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7.8914324684811035E-2"/>
                  <c:y val="-1.264109923859306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6 099,9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46%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>
                <c:manualLayout>
                  <c:x val="6.9004164603981802E-2"/>
                  <c:y val="7.731256648804614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smtClean="0">
                        <a:solidFill>
                          <a:schemeClr val="tx1"/>
                        </a:solidFill>
                      </a:rPr>
                      <a:t>700,0 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5"/>
                <c:pt idx="0">
                  <c:v>Заклади культури</c:v>
                </c:pt>
                <c:pt idx="1">
                  <c:v>Заклади культури</c:v>
                </c:pt>
                <c:pt idx="2">
                  <c:v>Заходи по галузі культура і спорт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.00">
                  <c:v>7032.8</c:v>
                </c:pt>
                <c:pt idx="2">
                  <c:v>150</c:v>
                </c:pt>
                <c:pt idx="3" formatCode="#,##0.00">
                  <c:v>6099.9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166284668895416"/>
          <c:y val="0.1579724475058327"/>
          <c:w val="0.8375399120075564"/>
          <c:h val="0.76670837943424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Lbls>
            <c:dLbl>
              <c:idx val="0"/>
              <c:layout>
                <c:manualLayout>
                  <c:x val="0.12344818293525789"/>
                  <c:y val="-8.230566974039922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  14</a:t>
                    </a:r>
                    <a:r>
                      <a:rPr lang="ru-RU" baseline="0" dirty="0" smtClean="0"/>
                      <a:t> 205,2 </a:t>
                    </a:r>
                    <a:r>
                      <a:rPr lang="ru-RU" dirty="0" smtClean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r>
                      <a:rPr lang="ru-RU" dirty="0" err="1" smtClean="0"/>
                      <a:t>Обслуговування</a:t>
                    </a:r>
                    <a:r>
                      <a:rPr lang="ru-RU" dirty="0" smtClean="0"/>
                      <a:t> та </a:t>
                    </a:r>
                    <a:r>
                      <a:rPr lang="ru-RU" dirty="0" err="1" smtClean="0"/>
                      <a:t>ремонти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об’єктів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комунальної</a:t>
                    </a:r>
                    <a:r>
                      <a:rPr lang="ru-RU" dirty="0" smtClean="0"/>
                      <a:t> </a:t>
                    </a:r>
                    <a:r>
                      <a:rPr lang="ru-RU" dirty="0" err="1" smtClean="0"/>
                      <a:t>сфери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23,2 %</a:t>
                    </a: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099984648583277"/>
                      <c:h val="0.212427693219271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1.0068116045984532E-2"/>
                  <c:y val="-4.703181128022726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35 719,4 </a:t>
                    </a:r>
                    <a:r>
                      <a:rPr lang="ru-RU" dirty="0" smtClean="0"/>
                      <a:t>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58,4 %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7.1514809424563203E-2"/>
                  <c:y val="4.23286301522052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243,9</a:t>
                    </a:r>
                    <a:r>
                      <a:rPr lang="ru-RU" dirty="0" smtClean="0"/>
                      <a:t> тис.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18,4%</a:t>
                    </a: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26903190212097583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3 680,4 тис.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21 ,5 %</a:t>
                    </a: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Лист1!$A$2:$A$4</c:f>
              <c:strCache>
                <c:ptCount val="3"/>
                <c:pt idx="0">
                  <c:v>Обслуговування та ремонти об'єктів комунальної сфери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14205.2</c:v>
                </c:pt>
                <c:pt idx="1">
                  <c:v>35719.4</c:v>
                </c:pt>
                <c:pt idx="2">
                  <c:v>11243.9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4"/>
                <c:pt idx="0">
                  <c:v>Базова дотація</c:v>
                </c:pt>
                <c:pt idx="1">
                  <c:v>Інші субвенції</c:v>
                </c:pt>
                <c:pt idx="2">
                  <c:v>Освітня субвенція</c:v>
                </c:pt>
                <c:pt idx="3">
                  <c:v>Субвенція на здійснення переданих видатків у сфері освіти за рахунок освітньої субвенції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4"/>
                <c:pt idx="0">
                  <c:v>42853</c:v>
                </c:pt>
                <c:pt idx="1">
                  <c:v>54.5</c:v>
                </c:pt>
                <c:pt idx="2">
                  <c:v>82438.3</c:v>
                </c:pt>
                <c:pt idx="3">
                  <c:v>1416.1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Лист1!$A$2:$A$11</c:f>
              <c:strCache>
                <c:ptCount val="4"/>
                <c:pt idx="0">
                  <c:v>Базова дотація</c:v>
                </c:pt>
                <c:pt idx="1">
                  <c:v>Інші субвенції</c:v>
                </c:pt>
                <c:pt idx="2">
                  <c:v>Освітня субвенція</c:v>
                </c:pt>
                <c:pt idx="3">
                  <c:v>Субвенція на здійснення переданих видатків у сфері освіти за рахунок освітньої субвенції</c:v>
                </c:pt>
              </c:strCache>
            </c:strRef>
          </c:cat>
          <c:val>
            <c:numRef>
              <c:f>Лист1!$C$2:$C$11</c:f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74441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бюджет</a:t>
            </a: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Покровської міської територіальної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громади Дніпропетровської області</a:t>
            </a:r>
            <a:r>
              <a:rPr lang="uk-UA" dirty="0">
                <a:latin typeface="Book Antiqua" panose="02040602050305030304" pitchFamily="18" charset="0"/>
              </a:rPr>
              <a:t/>
            </a:r>
            <a:br>
              <a:rPr lang="uk-UA" dirty="0">
                <a:latin typeface="Book Antiqua" panose="02040602050305030304" pitchFamily="18" charset="0"/>
              </a:rPr>
            </a:br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н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202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</a:t>
            </a: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рік</a:t>
            </a:r>
            <a:endParaRPr lang="uk-UA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15793161"/>
              </p:ext>
            </p:extLst>
          </p:nvPr>
        </p:nvGraphicFramePr>
        <p:xfrm>
          <a:off x="30444" y="908720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126 761,9 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334 532,2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53554484"/>
              </p:ext>
            </p:extLst>
          </p:nvPr>
        </p:nvGraphicFramePr>
        <p:xfrm>
          <a:off x="827584" y="1268760"/>
          <a:ext cx="757024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9 921,4 тис</a:t>
            </a: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153483971"/>
              </p:ext>
            </p:extLst>
          </p:nvPr>
        </p:nvGraphicFramePr>
        <p:xfrm>
          <a:off x="755576" y="1420380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09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69657"/>
              </p:ext>
            </p:extLst>
          </p:nvPr>
        </p:nvGraphicFramePr>
        <p:xfrm>
          <a:off x="35496" y="1096870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468 275,0 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6245209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269 755,5 тис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50201146"/>
              </p:ext>
            </p:extLst>
          </p:nvPr>
        </p:nvGraphicFramePr>
        <p:xfrm>
          <a:off x="575556" y="1340768"/>
          <a:ext cx="78488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24 465,8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147073"/>
              </p:ext>
            </p:extLst>
          </p:nvPr>
        </p:nvGraphicFramePr>
        <p:xfrm>
          <a:off x="179512" y="1268760"/>
          <a:ext cx="8568952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24 897,8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65382030"/>
              </p:ext>
            </p:extLst>
          </p:nvPr>
        </p:nvGraphicFramePr>
        <p:xfrm>
          <a:off x="611560" y="1268760"/>
          <a:ext cx="80159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13 282,7 ТИС</a:t>
            </a: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969450"/>
              </p:ext>
            </p:extLst>
          </p:nvPr>
        </p:nvGraphicFramePr>
        <p:xfrm>
          <a:off x="611560" y="980728"/>
          <a:ext cx="80881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584694"/>
              </p:ext>
            </p:extLst>
          </p:nvPr>
        </p:nvGraphicFramePr>
        <p:xfrm>
          <a:off x="713805" y="980728"/>
          <a:ext cx="745859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                               </a:t>
            </a:r>
            <a:r>
              <a:rPr lang="uk-UA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61 168,5 ТИС.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ГРН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3942</TotalTime>
  <Words>272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  про бюджет  Покровської міської територіальної громади Дніпропетровської області на   2024 рік</vt:lpstr>
      <vt:lpstr> Структура надходжень  до загального фонду бюджету 334 532,2 тис. грн </vt:lpstr>
      <vt:lpstr>Спеціальний фонд 9 921,4 тис. грн.</vt:lpstr>
      <vt:lpstr>Презентация PowerPoint</vt:lpstr>
      <vt:lpstr>Освіта  269 755,5 тис грн</vt:lpstr>
      <vt:lpstr>ОХОРОНА ЗДОРОВ’Я 24 465,8 тис. грн</vt:lpstr>
      <vt:lpstr>Соціальний захист населення 24 897,8 тис. грн</vt:lpstr>
      <vt:lpstr>Культура та спорт 13 282,7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User</cp:lastModifiedBy>
  <cp:revision>339</cp:revision>
  <cp:lastPrinted>2021-02-08T14:28:33Z</cp:lastPrinted>
  <dcterms:created xsi:type="dcterms:W3CDTF">2017-03-07T09:17:34Z</dcterms:created>
  <dcterms:modified xsi:type="dcterms:W3CDTF">2023-12-20T12:53:33Z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